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Override PartName="/ppt/charts/chart35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charts/chart3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F9F"/>
    <a:srgbClr val="ECB58C"/>
    <a:srgbClr val="CC0000"/>
    <a:srgbClr val="EA2F2A"/>
    <a:srgbClr val="9CC746"/>
    <a:srgbClr val="FF9393"/>
    <a:srgbClr val="FDC22F"/>
    <a:srgbClr val="66FF33"/>
    <a:srgbClr val="000000"/>
    <a:srgbClr val="FFCC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74" y="-6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2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3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plotArea>
      <c:layout>
        <c:manualLayout>
          <c:layoutTarget val="inner"/>
          <c:xMode val="edge"/>
          <c:yMode val="edge"/>
          <c:x val="1.0518141395645131E-2"/>
          <c:y val="3.1455877713417763E-2"/>
          <c:w val="0.96197342041049416"/>
          <c:h val="0.9134963362881012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Лист1!$B$8</c:f>
              <c:strCache>
                <c:ptCount val="1"/>
                <c:pt idx="0">
                  <c:v>2006</c:v>
                </c:pt>
              </c:strCache>
            </c:strRef>
          </c:tx>
          <c:spPr>
            <a:gradFill flip="none" rotWithShape="1">
              <a:gsLst>
                <a:gs pos="35000">
                  <a:srgbClr val="66FF33"/>
                </a:gs>
                <a:gs pos="50000">
                  <a:schemeClr val="bg1">
                    <a:lumMod val="95000"/>
                  </a:schemeClr>
                </a:gs>
                <a:gs pos="65000">
                  <a:srgbClr val="66FF33"/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Лист1!$A$9:$A$13</c:f>
              <c:strCache>
                <c:ptCount val="5"/>
                <c:pt idx="0">
                  <c:v>сельскохозяйственные организации </c:v>
                </c:pt>
                <c:pt idx="1">
                  <c:v>крестьянские (фермерские) хозяйства </c:v>
                </c:pt>
                <c:pt idx="2">
                  <c:v>индивидуальные предприниматели</c:v>
                </c:pt>
                <c:pt idx="3">
                  <c:v>личные подсобные и другие индивидуальные хозяйства граждан</c:v>
                </c:pt>
                <c:pt idx="4">
                  <c:v>некоммерческие объединения граждан </c:v>
                </c:pt>
              </c:strCache>
            </c:strRef>
          </c:cat>
          <c:val>
            <c:numRef>
              <c:f>Лист1!$B$9:$B$13</c:f>
              <c:numCache>
                <c:formatCode>0.0</c:formatCode>
                <c:ptCount val="5"/>
                <c:pt idx="0">
                  <c:v>1100</c:v>
                </c:pt>
                <c:pt idx="1">
                  <c:v>3162</c:v>
                </c:pt>
                <c:pt idx="2">
                  <c:v>221</c:v>
                </c:pt>
                <c:pt idx="3">
                  <c:v>3981.56</c:v>
                </c:pt>
                <c:pt idx="4">
                  <c:v>1207</c:v>
                </c:pt>
              </c:numCache>
            </c:numRef>
          </c:val>
        </c:ser>
        <c:ser>
          <c:idx val="1"/>
          <c:order val="1"/>
          <c:tx>
            <c:strRef>
              <c:f>Лист1!$C$8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23000">
                  <a:srgbClr val="00B0F0"/>
                </a:gs>
                <a:gs pos="50000">
                  <a:schemeClr val="bg1">
                    <a:lumMod val="95000"/>
                  </a:schemeClr>
                </a:gs>
                <a:gs pos="77000">
                  <a:srgbClr val="00B0F0"/>
                </a:gs>
              </a:gsLst>
              <a:lin ang="0" scaled="1"/>
              <a:tileRect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Лист1!$A$9:$A$13</c:f>
              <c:strCache>
                <c:ptCount val="5"/>
                <c:pt idx="0">
                  <c:v>сельскохозяйственные организации </c:v>
                </c:pt>
                <c:pt idx="1">
                  <c:v>крестьянские (фермерские) хозяйства </c:v>
                </c:pt>
                <c:pt idx="2">
                  <c:v>индивидуальные предприниматели</c:v>
                </c:pt>
                <c:pt idx="3">
                  <c:v>личные подсобные и другие индивидуальные хозяйства граждан</c:v>
                </c:pt>
                <c:pt idx="4">
                  <c:v>некоммерческие объединения граждан </c:v>
                </c:pt>
              </c:strCache>
            </c:strRef>
          </c:cat>
          <c:val>
            <c:numRef>
              <c:f>Лист1!$C$9:$C$13</c:f>
              <c:numCache>
                <c:formatCode>0.0</c:formatCode>
                <c:ptCount val="5"/>
                <c:pt idx="0">
                  <c:v>645</c:v>
                </c:pt>
                <c:pt idx="1">
                  <c:v>2772</c:v>
                </c:pt>
                <c:pt idx="2">
                  <c:v>295</c:v>
                </c:pt>
                <c:pt idx="3">
                  <c:v>3893.18</c:v>
                </c:pt>
                <c:pt idx="4">
                  <c:v>1215</c:v>
                </c:pt>
              </c:numCache>
            </c:numRef>
          </c:val>
        </c:ser>
        <c:dLbls/>
        <c:gapWidth val="75"/>
        <c:overlap val="-25"/>
        <c:axId val="83337600"/>
        <c:axId val="83339136"/>
      </c:barChart>
      <c:catAx>
        <c:axId val="8333760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83339136"/>
        <c:crosses val="autoZero"/>
        <c:auto val="1"/>
        <c:lblAlgn val="ctr"/>
        <c:lblOffset val="100"/>
      </c:catAx>
      <c:valAx>
        <c:axId val="83339136"/>
        <c:scaling>
          <c:orientation val="minMax"/>
        </c:scaling>
        <c:delete val="1"/>
        <c:axPos val="l"/>
        <c:numFmt formatCode="0.0" sourceLinked="1"/>
        <c:majorTickMark val="none"/>
        <c:tickLblPos val="nextTo"/>
        <c:crossAx val="8333760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gradFill>
                <a:gsLst>
                  <a:gs pos="35000">
                    <a:schemeClr val="accent6"/>
                  </a:gs>
                  <a:gs pos="50000">
                    <a:schemeClr val="bg1"/>
                  </a:gs>
                  <a:gs pos="65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>
                <a:gsLst>
                  <a:gs pos="35000">
                    <a:schemeClr val="accent6"/>
                  </a:gs>
                  <a:gs pos="50000">
                    <a:schemeClr val="bg1"/>
                  </a:gs>
                  <a:gs pos="65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35000">
                    <a:srgbClr val="92D050"/>
                  </a:gs>
                  <a:gs pos="50000">
                    <a:schemeClr val="bg1"/>
                  </a:gs>
                  <a:gs pos="65000">
                    <a:srgbClr val="92D050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35000">
                    <a:srgbClr val="92D050"/>
                  </a:gs>
                  <a:gs pos="50000">
                    <a:schemeClr val="bg1"/>
                  </a:gs>
                  <a:gs pos="65000">
                    <a:srgbClr val="92D050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gradFill rotWithShape="1">
                <a:gsLst>
                  <a:gs pos="35000">
                    <a:srgbClr val="CC0000"/>
                  </a:gs>
                  <a:gs pos="50000">
                    <a:schemeClr val="bg1"/>
                  </a:gs>
                  <a:gs pos="65000">
                    <a:srgbClr val="CC0000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spPr>
              <a:gradFill rotWithShape="1">
                <a:gsLst>
                  <a:gs pos="35000">
                    <a:srgbClr val="CC0000"/>
                  </a:gs>
                  <a:gs pos="50000">
                    <a:schemeClr val="bg1"/>
                  </a:gs>
                  <a:gs pos="65000">
                    <a:srgbClr val="CC0000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Лист3!$B$17:$G$17</c:f>
              <c:numCache>
                <c:formatCode>0.00</c:formatCode>
                <c:ptCount val="6"/>
                <c:pt idx="0">
                  <c:v>0.25047971146987624</c:v>
                </c:pt>
                <c:pt idx="1">
                  <c:v>0.42178604636826456</c:v>
                </c:pt>
                <c:pt idx="2">
                  <c:v>0.21193954128532541</c:v>
                </c:pt>
                <c:pt idx="3">
                  <c:v>0.38610827138740067</c:v>
                </c:pt>
                <c:pt idx="4">
                  <c:v>8.9040476597112714E-2</c:v>
                </c:pt>
                <c:pt idx="5">
                  <c:v>7.0023220092572142E-2</c:v>
                </c:pt>
              </c:numCache>
            </c:numRef>
          </c:val>
        </c:ser>
        <c:dLbls>
          <c:showVal val="1"/>
        </c:dLbls>
        <c:gapWidth val="60"/>
        <c:axId val="70507904"/>
        <c:axId val="70513792"/>
      </c:barChart>
      <c:catAx>
        <c:axId val="70507904"/>
        <c:scaling>
          <c:orientation val="minMax"/>
        </c:scaling>
        <c:delete val="1"/>
        <c:axPos val="b"/>
        <c:majorTickMark val="none"/>
        <c:tickLblPos val="nextTo"/>
        <c:crossAx val="70513792"/>
        <c:crosses val="autoZero"/>
        <c:auto val="1"/>
        <c:lblAlgn val="ctr"/>
        <c:lblOffset val="100"/>
      </c:catAx>
      <c:valAx>
        <c:axId val="70513792"/>
        <c:scaling>
          <c:orientation val="minMax"/>
        </c:scaling>
        <c:delete val="1"/>
        <c:axPos val="l"/>
        <c:numFmt formatCode="0.00" sourceLinked="1"/>
        <c:tickLblPos val="nextTo"/>
        <c:crossAx val="70507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"/>
          <c:y val="6.0185185185185168E-2"/>
          <c:w val="1"/>
          <c:h val="0.90740740740740744"/>
        </c:manualLayout>
      </c:layout>
      <c:barChart>
        <c:barDir val="col"/>
        <c:grouping val="clustered"/>
        <c:ser>
          <c:idx val="0"/>
          <c:order val="0"/>
          <c:spPr>
            <a:gradFill rotWithShape="1">
              <a:gsLst>
                <a:gs pos="50000">
                  <a:schemeClr val="bg1"/>
                </a:gs>
                <a:gs pos="35000">
                  <a:srgbClr val="FFC000"/>
                </a:gs>
                <a:gs pos="65000">
                  <a:srgbClr val="FFC000"/>
                </a:gs>
              </a:gsLst>
              <a:lin ang="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Лист4!$B$2:$B$6</c:f>
              <c:numCache>
                <c:formatCode>General</c:formatCode>
                <c:ptCount val="5"/>
                <c:pt idx="0">
                  <c:v>81.099999999999994</c:v>
                </c:pt>
                <c:pt idx="1">
                  <c:v>79.5</c:v>
                </c:pt>
                <c:pt idx="2">
                  <c:v>88.9</c:v>
                </c:pt>
                <c:pt idx="3">
                  <c:v>82.4</c:v>
                </c:pt>
                <c:pt idx="4">
                  <c:v>76.900000000000006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50000">
                  <a:schemeClr val="bg1"/>
                </a:gs>
                <a:gs pos="35000">
                  <a:srgbClr val="FF9393"/>
                </a:gs>
                <a:gs pos="65000">
                  <a:srgbClr val="FF9393"/>
                </a:gs>
              </a:gsLst>
              <a:lin ang="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Лист4!$C$2:$C$6</c:f>
              <c:numCache>
                <c:formatCode>General</c:formatCode>
                <c:ptCount val="5"/>
                <c:pt idx="0">
                  <c:v>84.6</c:v>
                </c:pt>
                <c:pt idx="1">
                  <c:v>84.8</c:v>
                </c:pt>
                <c:pt idx="2">
                  <c:v>80</c:v>
                </c:pt>
                <c:pt idx="3">
                  <c:v>42.8</c:v>
                </c:pt>
                <c:pt idx="4">
                  <c:v>79.099999999999994</c:v>
                </c:pt>
              </c:numCache>
            </c:numRef>
          </c:val>
        </c:ser>
        <c:dLbls>
          <c:showVal val="1"/>
        </c:dLbls>
        <c:gapWidth val="75"/>
        <c:axId val="98066816"/>
        <c:axId val="98068736"/>
      </c:barChart>
      <c:catAx>
        <c:axId val="98066816"/>
        <c:scaling>
          <c:orientation val="minMax"/>
        </c:scaling>
        <c:delete val="1"/>
        <c:axPos val="b"/>
        <c:majorTickMark val="none"/>
        <c:tickLblPos val="nextTo"/>
        <c:crossAx val="98068736"/>
        <c:crosses val="autoZero"/>
        <c:auto val="1"/>
        <c:lblAlgn val="ctr"/>
        <c:lblOffset val="100"/>
      </c:catAx>
      <c:valAx>
        <c:axId val="9806873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8066816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483333333333333"/>
          <c:y val="0.10591880341880341"/>
          <c:w val="0.79738888888888892"/>
          <c:h val="0.75559829059829076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89</a:t>
                    </a:r>
                    <a:r>
                      <a:rPr lang="ru-RU" sz="1200" b="1">
                        <a:latin typeface="Arial" pitchFamily="34" charset="0"/>
                        <a:cs typeface="Arial" pitchFamily="34" charset="0"/>
                      </a:rPr>
                      <a:t>,3</a:t>
                    </a:r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b="1">
                        <a:latin typeface="Arial" pitchFamily="34" charset="0"/>
                        <a:cs typeface="Arial" pitchFamily="34" charset="0"/>
                      </a:rPr>
                      <a:t>8,8</a:t>
                    </a:r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 b="1">
                        <a:latin typeface="Arial" pitchFamily="34" charset="0"/>
                        <a:cs typeface="Arial" pitchFamily="34" charset="0"/>
                      </a:rPr>
                      <a:t>1,5</a:t>
                    </a:r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0</a:t>
                    </a:r>
                    <a:r>
                      <a:rPr lang="ru-RU" sz="1200" b="1">
                        <a:latin typeface="Arial" pitchFamily="34" charset="0"/>
                        <a:cs typeface="Arial" pitchFamily="34" charset="0"/>
                      </a:rPr>
                      <a:t>,4</a:t>
                    </a:r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Лист5!$C$3:$F$3</c:f>
              <c:numCache>
                <c:formatCode>0.0</c:formatCode>
                <c:ptCount val="4"/>
                <c:pt idx="0">
                  <c:v>89.308711225958248</c:v>
                </c:pt>
                <c:pt idx="1">
                  <c:v>8.849294635447853</c:v>
                </c:pt>
                <c:pt idx="2">
                  <c:v>1.4748894421159884</c:v>
                </c:pt>
                <c:pt idx="3">
                  <c:v>0.36710469647790422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  <a:r>
                      <a:rPr lang="ru-RU"/>
                      <a:t>5,9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ru-RU"/>
                      <a:t>2,8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r>
                      <a:rPr lang="ru-RU"/>
                      <a:t>,2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Лист5!$C$7:$F$7</c:f>
              <c:numCache>
                <c:formatCode>0.0</c:formatCode>
                <c:ptCount val="4"/>
                <c:pt idx="0">
                  <c:v>75.931046121359245</c:v>
                </c:pt>
                <c:pt idx="1">
                  <c:v>22.848828428666373</c:v>
                </c:pt>
                <c:pt idx="2">
                  <c:v>1.0133383257902986</c:v>
                </c:pt>
                <c:pt idx="3">
                  <c:v>0.20678712418408474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5520833333333326"/>
          <c:y val="0.1056172839506173"/>
          <c:w val="0.69055523627075366"/>
          <c:h val="0.66753672839506162"/>
        </c:manualLayout>
      </c:layout>
      <c:doughnutChart>
        <c:varyColors val="1"/>
        <c:ser>
          <c:idx val="0"/>
          <c:order val="0"/>
          <c:spPr>
            <a:ln w="12700"/>
          </c:spPr>
          <c:dPt>
            <c:idx val="0"/>
            <c:spPr>
              <a:solidFill>
                <a:srgbClr val="FFCC00"/>
              </a:solidFill>
              <a:ln w="127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FF8B8B"/>
              </a:solidFill>
              <a:ln w="12700"/>
            </c:spPr>
          </c:dPt>
          <c:dPt>
            <c:idx val="4"/>
            <c:spPr>
              <a:solidFill>
                <a:srgbClr val="92D050"/>
              </a:solidFill>
              <a:ln w="12700"/>
            </c:spPr>
          </c:dPt>
          <c:dLbls>
            <c:dLbl>
              <c:idx val="0"/>
              <c:layout>
                <c:manualLayout>
                  <c:x val="-6.4878671775223509E-2"/>
                  <c:y val="5.4876543209876477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65,3%</a:t>
                    </a:r>
                    <a:endParaRPr lang="ru-RU"/>
                  </a:p>
                </c:rich>
              </c:tx>
              <c:showPercent val="1"/>
            </c:dLbl>
            <c:dLbl>
              <c:idx val="1"/>
              <c:layout>
                <c:manualLayout>
                  <c:x val="-3.9158100832110002E-3"/>
                  <c:y val="2.8070175438596493E-3"/>
                </c:manualLayout>
              </c:layout>
              <c:tx>
                <c:rich>
                  <a:bodyPr/>
                  <a:lstStyle/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1,8%</a:t>
                    </a:r>
                    <a:endParaRPr lang="ru-RU"/>
                  </a:p>
                </c:rich>
              </c:tx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32,9%</a:t>
                    </a:r>
                    <a:endParaRPr lang="ru-RU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Лист5!$B$3:$B$7</c:f>
              <c:numCache>
                <c:formatCode>0.00</c:formatCode>
                <c:ptCount val="5"/>
                <c:pt idx="0">
                  <c:v>65.254043118758887</c:v>
                </c:pt>
                <c:pt idx="1">
                  <c:v>1.8439209136566259</c:v>
                </c:pt>
                <c:pt idx="2">
                  <c:v>2.493501605485704E-2</c:v>
                </c:pt>
                <c:pt idx="3">
                  <c:v>3.025134966655298E-2</c:v>
                </c:pt>
                <c:pt idx="4">
                  <c:v>32.846755507462852</c:v>
                </c:pt>
              </c:numCache>
            </c:numRef>
          </c:val>
        </c:ser>
        <c:ser>
          <c:idx val="1"/>
          <c:order val="1"/>
          <c:spPr>
            <a:ln w="12700">
              <a:solidFill>
                <a:schemeClr val="bg1"/>
              </a:solidFill>
            </a:ln>
          </c:spPr>
          <c:dPt>
            <c:idx val="0"/>
            <c:spPr>
              <a:solidFill>
                <a:srgbClr val="FFCC00"/>
              </a:solidFill>
              <a:ln w="127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FF8B8B"/>
              </a:solidFill>
              <a:ln w="127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c:spPr>
          </c:dPt>
          <c:dPt>
            <c:idx val="4"/>
            <c:spPr>
              <a:solidFill>
                <a:srgbClr val="92D050"/>
              </a:solidFill>
              <a:ln w="12700"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62,2%</a:t>
                    </a:r>
                    <a:endParaRPr lang="ru-RU"/>
                  </a:p>
                </c:rich>
              </c:tx>
              <c:showPercent val="1"/>
            </c:dLbl>
            <c:dLbl>
              <c:idx val="1"/>
              <c:layout>
                <c:manualLayout>
                  <c:x val="2.123142250530786E-3"/>
                  <c:y val="7.5011687352468425E-3"/>
                </c:manualLayout>
              </c:layout>
              <c:tx>
                <c:rich>
                  <a:bodyPr/>
                  <a:lstStyle/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2,4</a:t>
                    </a:r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1.2164750957854404E-2"/>
                  <c:y val="-3.9197530864197493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35,2%</a:t>
                    </a:r>
                    <a:endParaRPr lang="ru-RU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Лист5!$C$3:$C$7</c:f>
              <c:numCache>
                <c:formatCode>0.00</c:formatCode>
                <c:ptCount val="5"/>
                <c:pt idx="0">
                  <c:v>62.2</c:v>
                </c:pt>
                <c:pt idx="1">
                  <c:v>2.4</c:v>
                </c:pt>
                <c:pt idx="2">
                  <c:v>0.2</c:v>
                </c:pt>
                <c:pt idx="3">
                  <c:v>0</c:v>
                </c:pt>
                <c:pt idx="4">
                  <c:v>35.200000000000003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  <c:dispBlanksAs val="zero"/>
  </c:chart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6824244260687191"/>
          <c:y val="7.1319444444444463E-2"/>
          <c:w val="0.68225856610874991"/>
          <c:h val="0.74270833333333353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FFCC00"/>
              </a:solidFill>
            </c:spPr>
          </c:dPt>
          <c:dPt>
            <c:idx val="1"/>
            <c:spPr>
              <a:solidFill>
                <a:srgbClr val="FF8B8B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800" b="1"/>
                      <a:t>94,2%</a:t>
                    </a:r>
                    <a:endParaRPr lang="ru-RU"/>
                  </a:p>
                </c:rich>
              </c:tx>
              <c:showPercent val="1"/>
            </c:dLbl>
            <c:dLbl>
              <c:idx val="1"/>
              <c:layout>
                <c:manualLayout>
                  <c:x val="4.0504915993525084E-3"/>
                  <c:y val="4.4093750000000018E-3"/>
                </c:manualLayout>
              </c:layout>
              <c:tx>
                <c:rich>
                  <a:bodyPr/>
                  <a:lstStyle/>
                  <a:p>
                    <a:r>
                      <a:rPr lang="ru-RU" sz="800" b="1"/>
                      <a:t>1,2%</a:t>
                    </a:r>
                    <a:endParaRPr lang="ru-RU"/>
                  </a:p>
                </c:rich>
              </c:tx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1.2152431682441968E-2"/>
                  <c:y val="-2.6458333333333337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/>
                      <a:t>4,3</a:t>
                    </a:r>
                    <a:r>
                      <a:rPr lang="en-US" sz="800" b="1"/>
                      <a:t>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Лист5!$F$3:$F$7</c:f>
              <c:numCache>
                <c:formatCode>0.00</c:formatCode>
                <c:ptCount val="5"/>
                <c:pt idx="0">
                  <c:v>94.238192686991653</c:v>
                </c:pt>
                <c:pt idx="1">
                  <c:v>1.2444744101685097</c:v>
                </c:pt>
                <c:pt idx="2">
                  <c:v>0.19752054735982452</c:v>
                </c:pt>
                <c:pt idx="3">
                  <c:v>3.8934338662273117E-2</c:v>
                </c:pt>
                <c:pt idx="4">
                  <c:v>4.2813528258258113</c:v>
                </c:pt>
              </c:numCache>
            </c:numRef>
          </c:val>
        </c:ser>
        <c:ser>
          <c:idx val="1"/>
          <c:order val="1"/>
          <c:spPr>
            <a:ln w="12700">
              <a:solidFill>
                <a:schemeClr val="bg1"/>
              </a:solidFill>
            </a:ln>
          </c:spPr>
          <c:dPt>
            <c:idx val="0"/>
            <c:spPr>
              <a:solidFill>
                <a:srgbClr val="FFCC00"/>
              </a:solidFill>
              <a:ln w="127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FF8B8B"/>
              </a:solidFill>
              <a:ln w="12700">
                <a:solidFill>
                  <a:schemeClr val="bg1"/>
                </a:solidFill>
              </a:ln>
            </c:spPr>
          </c:dPt>
          <c:dPt>
            <c:idx val="4"/>
            <c:spPr>
              <a:solidFill>
                <a:srgbClr val="92D050"/>
              </a:solidFill>
              <a:ln w="12700"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800" b="1"/>
                      <a:t>83,7%</a:t>
                    </a:r>
                    <a:endParaRPr lang="ru-RU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800" b="1"/>
                      <a:t>2,9%</a:t>
                    </a:r>
                    <a:endParaRPr lang="ru-RU"/>
                  </a:p>
                </c:rich>
              </c:tx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800" b="1"/>
                      <a:t>13,2%</a:t>
                    </a:r>
                    <a:endParaRPr lang="ru-RU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Лист5!$G$3:$G$7</c:f>
              <c:numCache>
                <c:formatCode>General</c:formatCode>
                <c:ptCount val="5"/>
                <c:pt idx="0" formatCode="0.0">
                  <c:v>83.7</c:v>
                </c:pt>
                <c:pt idx="1">
                  <c:v>2.9</c:v>
                </c:pt>
                <c:pt idx="2">
                  <c:v>0.2</c:v>
                </c:pt>
                <c:pt idx="3" formatCode="0.0">
                  <c:v>0</c:v>
                </c:pt>
                <c:pt idx="4" formatCode="0.0">
                  <c:v>13.2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  <c:dispBlanksAs val="zero"/>
  </c:chart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880306732622126"/>
          <c:y val="0.11557407358284517"/>
          <c:w val="0.6905258557323638"/>
          <c:h val="0.75406646405247812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FFCC00"/>
              </a:solidFill>
            </c:spPr>
          </c:dPt>
          <c:dPt>
            <c:idx val="1"/>
            <c:spPr>
              <a:solidFill>
                <a:srgbClr val="FF8B8B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1.6184513650585913E-2"/>
                  <c:y val="1.6235410901311392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10,6%</a:t>
                    </a:r>
                    <a:endParaRPr lang="ru-RU"/>
                  </a:p>
                </c:rich>
              </c:tx>
              <c:showPercent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75,9%</a:t>
                    </a:r>
                    <a:endParaRPr lang="ru-RU"/>
                  </a:p>
                </c:rich>
              </c:tx>
              <c:showPercent val="1"/>
            </c:dLbl>
            <c:dLbl>
              <c:idx val="3"/>
              <c:layout>
                <c:manualLayout>
                  <c:x val="-4.0461284126464781E-3"/>
                  <c:y val="1.2176558175983544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12,4%</a:t>
                    </a:r>
                    <a:endParaRPr lang="ru-RU" b="1"/>
                  </a:p>
                </c:rich>
              </c:tx>
              <c:showPercent val="1"/>
            </c:dLbl>
            <c:dLbl>
              <c:idx val="4"/>
              <c:layout>
                <c:manualLayout>
                  <c:x val="8.0922568252929563E-3"/>
                  <c:y val="0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Лист5!$J$3:$J$7</c:f>
              <c:numCache>
                <c:formatCode>0.0</c:formatCode>
                <c:ptCount val="5"/>
                <c:pt idx="0">
                  <c:v>10.611930944105749</c:v>
                </c:pt>
                <c:pt idx="1">
                  <c:v>0.12534898296393371</c:v>
                </c:pt>
                <c:pt idx="2">
                  <c:v>75.895960344139922</c:v>
                </c:pt>
                <c:pt idx="3">
                  <c:v>12.369665546122731</c:v>
                </c:pt>
                <c:pt idx="4">
                  <c:v>0.99994302318956207</c:v>
                </c:pt>
              </c:numCache>
            </c:numRef>
          </c:val>
        </c:ser>
        <c:ser>
          <c:idx val="1"/>
          <c:order val="1"/>
          <c:spPr>
            <a:ln w="12700">
              <a:solidFill>
                <a:schemeClr val="bg1"/>
              </a:solidFill>
            </a:ln>
          </c:spPr>
          <c:dPt>
            <c:idx val="0"/>
            <c:spPr>
              <a:solidFill>
                <a:srgbClr val="FFCC00"/>
              </a:solidFill>
              <a:ln w="12700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rgbClr val="FF8B8B"/>
              </a:solidFill>
              <a:ln w="12700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</c:spPr>
          </c:dPt>
          <c:dPt>
            <c:idx val="3"/>
            <c:spPr>
              <a:solidFill>
                <a:srgbClr val="00B050"/>
              </a:solidFill>
              <a:ln w="12700">
                <a:solidFill>
                  <a:schemeClr val="bg1"/>
                </a:solidFill>
              </a:ln>
            </c:spPr>
          </c:dPt>
          <c:dPt>
            <c:idx val="4"/>
            <c:spPr>
              <a:solidFill>
                <a:srgbClr val="92D050"/>
              </a:solidFill>
              <a:ln w="12700"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24,1%</a:t>
                    </a:r>
                    <a:endParaRPr lang="ru-RU" b="1"/>
                  </a:p>
                </c:rich>
              </c:tx>
              <c:showPercent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64,4%</a:t>
                    </a:r>
                    <a:endParaRPr lang="ru-RU"/>
                  </a:p>
                </c:rich>
              </c:tx>
              <c:showPercent val="1"/>
            </c:dLbl>
            <c:dLbl>
              <c:idx val="3"/>
              <c:layout>
                <c:manualLayout>
                  <c:x val="-2.8322898888525343E-2"/>
                  <c:y val="1.2176558175983508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9,4%</a:t>
                    </a:r>
                    <a:endParaRPr lang="ru-RU" b="1"/>
                  </a:p>
                </c:rich>
              </c:tx>
              <c:showPercent val="1"/>
            </c:dLbl>
            <c:dLbl>
              <c:idx val="4"/>
              <c:layout>
                <c:manualLayout>
                  <c:x val="1.2138385237939434E-2"/>
                  <c:y val="-4.0588527253278489E-3"/>
                </c:manualLayout>
              </c:layout>
              <c:tx>
                <c:rich>
                  <a:bodyPr/>
                  <a:lstStyle/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1,7%</a:t>
                    </a:r>
                    <a:endParaRPr lang="ru-RU" b="1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Лист5!$K$3:$K$7</c:f>
              <c:numCache>
                <c:formatCode>0.0</c:formatCode>
                <c:ptCount val="5"/>
                <c:pt idx="0">
                  <c:v>24.1</c:v>
                </c:pt>
                <c:pt idx="1">
                  <c:v>0.4</c:v>
                </c:pt>
                <c:pt idx="2">
                  <c:v>64.400000000000006</c:v>
                </c:pt>
                <c:pt idx="3">
                  <c:v>9.4</c:v>
                </c:pt>
                <c:pt idx="4">
                  <c:v>1.7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  <c:dispBlanksAs val="zero"/>
  </c:chart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Лист1!$B$2:$B$5</c:f>
              <c:numCache>
                <c:formatCode>0</c:formatCode>
                <c:ptCount val="4"/>
                <c:pt idx="0">
                  <c:v>1839</c:v>
                </c:pt>
                <c:pt idx="1">
                  <c:v>37</c:v>
                </c:pt>
                <c:pt idx="2">
                  <c:v>3021</c:v>
                </c:pt>
                <c:pt idx="3">
                  <c:v>2132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ru-RU" b="1">
                        <a:latin typeface="Arial" pitchFamily="34" charset="0"/>
                        <a:cs typeface="Arial" pitchFamily="34" charset="0"/>
                      </a:rPr>
                      <a:t>1,9</a:t>
                    </a: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0</a:t>
                    </a:r>
                    <a:r>
                      <a:rPr lang="ru-RU" b="1">
                        <a:latin typeface="Arial" pitchFamily="34" charset="0"/>
                        <a:cs typeface="Arial" pitchFamily="34" charset="0"/>
                      </a:rPr>
                      <a:t>,3</a:t>
                    </a: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34</a:t>
                    </a:r>
                    <a:r>
                      <a:rPr lang="ru-RU" b="1">
                        <a:latin typeface="Arial" pitchFamily="34" charset="0"/>
                        <a:cs typeface="Arial" pitchFamily="34" charset="0"/>
                      </a:rPr>
                      <a:t>,3</a:t>
                    </a: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ru-RU" b="1">
                        <a:latin typeface="Arial" pitchFamily="34" charset="0"/>
                        <a:cs typeface="Arial" pitchFamily="34" charset="0"/>
                      </a:rPr>
                      <a:t>3,6</a:t>
                    </a: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Лист1!$C$2:$C$5</c:f>
              <c:numCache>
                <c:formatCode>0</c:formatCode>
                <c:ptCount val="4"/>
                <c:pt idx="0">
                  <c:v>1212.5999999999999</c:v>
                </c:pt>
                <c:pt idx="1">
                  <c:v>14.4</c:v>
                </c:pt>
                <c:pt idx="2">
                  <c:v>1902.9</c:v>
                </c:pt>
                <c:pt idx="3">
                  <c:v>2419.6999999999998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25E-2"/>
          <c:w val="1"/>
          <c:h val="0.87500000000000022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2,9</a:t>
                    </a:r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800"/>
                      <a:t>8</a:t>
                    </a:r>
                    <a:r>
                      <a:rPr lang="ru-RU" sz="800"/>
                      <a:t>,3</a:t>
                    </a:r>
                    <a:r>
                      <a:rPr lang="en-US" sz="80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800"/>
                      <a:t>6</a:t>
                    </a:r>
                    <a:r>
                      <a:rPr lang="ru-RU" sz="800"/>
                      <a:t>8,7</a:t>
                    </a:r>
                    <a:r>
                      <a:rPr lang="en-US" sz="800"/>
                      <a:t>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Лист1!$B$12:$B$16</c:f>
              <c:numCache>
                <c:formatCode>General</c:formatCode>
                <c:ptCount val="5"/>
                <c:pt idx="0">
                  <c:v>422</c:v>
                </c:pt>
                <c:pt idx="1">
                  <c:v>153</c:v>
                </c:pt>
                <c:pt idx="2">
                  <c:v>0</c:v>
                </c:pt>
                <c:pt idx="3">
                  <c:v>0</c:v>
                </c:pt>
                <c:pt idx="4">
                  <c:v>1264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7460317460317461E-2"/>
          <c:y val="5.2380952380952375E-2"/>
          <c:w val="0.9825396825396826"/>
          <c:h val="0.89047619047619042"/>
        </c:manualLayout>
      </c:layout>
      <c:barChart>
        <c:barDir val="col"/>
        <c:grouping val="clustered"/>
        <c:ser>
          <c:idx val="0"/>
          <c:order val="0"/>
          <c:spPr>
            <a:ln>
              <a:noFill/>
            </a:ln>
          </c:spPr>
          <c:dPt>
            <c:idx val="0"/>
            <c:spPr>
              <a:gradFill rotWithShape="1">
                <a:gsLst>
                  <a:gs pos="25000">
                    <a:srgbClr val="C00000"/>
                  </a:gs>
                  <a:gs pos="50000">
                    <a:schemeClr val="bg1"/>
                  </a:gs>
                  <a:gs pos="75000">
                    <a:srgbClr val="C00000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25000">
                    <a:schemeClr val="accent6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75000">
                    <a:schemeClr val="accent6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25000">
                    <a:srgbClr val="92D050"/>
                  </a:gs>
                  <a:gs pos="50000">
                    <a:schemeClr val="bg1"/>
                  </a:gs>
                  <a:gs pos="75000">
                    <a:srgbClr val="92D050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25000">
                    <a:srgbClr val="00B0F0"/>
                  </a:gs>
                  <a:gs pos="50000">
                    <a:schemeClr val="bg1"/>
                  </a:gs>
                  <a:gs pos="75000">
                    <a:srgbClr val="00B0F0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gradFill rotWithShape="1">
                <a:gsLst>
                  <a:gs pos="25000">
                    <a:schemeClr val="accent4">
                      <a:lumMod val="75000"/>
                    </a:schemeClr>
                  </a:gs>
                  <a:gs pos="50000">
                    <a:schemeClr val="bg1"/>
                  </a:gs>
                  <a:gs pos="75000">
                    <a:schemeClr val="accent4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Лист1!$D$9:$D$13</c:f>
              <c:numCache>
                <c:formatCode>General</c:formatCode>
                <c:ptCount val="5"/>
                <c:pt idx="0">
                  <c:v>76.8</c:v>
                </c:pt>
                <c:pt idx="1">
                  <c:v>46.5</c:v>
                </c:pt>
                <c:pt idx="2">
                  <c:v>57</c:v>
                </c:pt>
                <c:pt idx="3">
                  <c:v>93.6</c:v>
                </c:pt>
                <c:pt idx="4">
                  <c:v>97.6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25000">
                  <a:srgbClr val="C00000"/>
                </a:gs>
                <a:gs pos="50000">
                  <a:schemeClr val="bg1"/>
                </a:gs>
                <a:gs pos="75000">
                  <a:srgbClr val="C00000"/>
                </a:gs>
              </a:gsLst>
              <a:lin ang="0" scaled="0"/>
            </a:gradFill>
            <a:ln>
              <a:noFill/>
            </a:ln>
          </c:spPr>
          <c:dPt>
            <c:idx val="0"/>
            <c:spPr>
              <a:gradFill rotWithShape="1">
                <a:gsLst>
                  <a:gs pos="25000">
                    <a:srgbClr val="C00000"/>
                  </a:gs>
                  <a:gs pos="50000">
                    <a:schemeClr val="bg1"/>
                  </a:gs>
                  <a:gs pos="75000">
                    <a:srgbClr val="C00000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25000">
                    <a:schemeClr val="accent6">
                      <a:lumMod val="75000"/>
                    </a:schemeClr>
                  </a:gs>
                  <a:gs pos="50000">
                    <a:schemeClr val="bg1"/>
                  </a:gs>
                  <a:gs pos="75000">
                    <a:schemeClr val="accent6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25000">
                    <a:srgbClr val="92D050"/>
                  </a:gs>
                  <a:gs pos="50000">
                    <a:schemeClr val="bg1"/>
                  </a:gs>
                  <a:gs pos="75000">
                    <a:srgbClr val="92D050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25000">
                    <a:srgbClr val="00B0F0"/>
                  </a:gs>
                  <a:gs pos="50000">
                    <a:schemeClr val="bg1"/>
                  </a:gs>
                  <a:gs pos="75000">
                    <a:srgbClr val="00B0F0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gradFill rotWithShape="1">
                <a:gsLst>
                  <a:gs pos="25000">
                    <a:schemeClr val="accent4">
                      <a:lumMod val="75000"/>
                    </a:schemeClr>
                  </a:gs>
                  <a:gs pos="50000">
                    <a:schemeClr val="bg1"/>
                  </a:gs>
                  <a:gs pos="75000">
                    <a:schemeClr val="accent4">
                      <a:lumMod val="75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Лист1!$E$9:$E$13</c:f>
              <c:numCache>
                <c:formatCode>General</c:formatCode>
                <c:ptCount val="5"/>
                <c:pt idx="0">
                  <c:v>82.2</c:v>
                </c:pt>
                <c:pt idx="1">
                  <c:v>36.800000000000011</c:v>
                </c:pt>
                <c:pt idx="2">
                  <c:v>62.7</c:v>
                </c:pt>
                <c:pt idx="3">
                  <c:v>78.599999999999994</c:v>
                </c:pt>
                <c:pt idx="4">
                  <c:v>94.7</c:v>
                </c:pt>
              </c:numCache>
            </c:numRef>
          </c:val>
        </c:ser>
        <c:dLbls/>
        <c:gapWidth val="62"/>
        <c:overlap val="-70"/>
        <c:axId val="83704448"/>
        <c:axId val="83726720"/>
      </c:barChart>
      <c:catAx>
        <c:axId val="83704448"/>
        <c:scaling>
          <c:orientation val="minMax"/>
        </c:scaling>
        <c:delete val="1"/>
        <c:axPos val="b"/>
        <c:majorTickMark val="none"/>
        <c:tickLblPos val="nextTo"/>
        <c:crossAx val="83726720"/>
        <c:crosses val="autoZero"/>
        <c:auto val="1"/>
        <c:lblAlgn val="ctr"/>
        <c:lblOffset val="100"/>
      </c:catAx>
      <c:valAx>
        <c:axId val="83726720"/>
        <c:scaling>
          <c:orientation val="minMax"/>
        </c:scaling>
        <c:delete val="1"/>
        <c:axPos val="l"/>
        <c:numFmt formatCode="General" sourceLinked="1"/>
        <c:tickLblPos val="nextTo"/>
        <c:crossAx val="83704448"/>
        <c:crosses val="autoZero"/>
        <c:crossBetween val="between"/>
      </c:valAx>
    </c:plotArea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25E-2"/>
          <c:w val="1"/>
          <c:h val="0.87500000000000022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1329874213836479"/>
                  <c:y val="8.8194444444444492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 dirty="0">
                        <a:latin typeface="Arial" pitchFamily="34" charset="0"/>
                        <a:cs typeface="Arial" pitchFamily="34" charset="0"/>
                      </a:rPr>
                      <a:t>8,9</a:t>
                    </a:r>
                    <a:r>
                      <a:rPr lang="en-US" sz="800" b="1" dirty="0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4.0291404612159326E-2"/>
                  <c:y val="1.2784511784511787E-2"/>
                </c:manualLayout>
              </c:layout>
              <c:tx>
                <c:rich>
                  <a:bodyPr/>
                  <a:lstStyle/>
                  <a:p>
                    <a:r>
                      <a:rPr lang="en-US" sz="800" b="1" dirty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ru-RU" sz="800" b="1" dirty="0">
                        <a:latin typeface="Arial" pitchFamily="34" charset="0"/>
                        <a:cs typeface="Arial" pitchFamily="34" charset="0"/>
                      </a:rPr>
                      <a:t>,4</a:t>
                    </a:r>
                    <a:r>
                      <a:rPr lang="en-US" sz="800" b="1" dirty="0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0.11654888888888885"/>
                  <c:y val="-0.33341769547325112"/>
                </c:manualLayout>
              </c:layout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8</a:t>
                    </a:r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6,7</a:t>
                    </a:r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Лист1!$C$12:$C$16</c:f>
              <c:numCache>
                <c:formatCode>General</c:formatCode>
                <c:ptCount val="5"/>
                <c:pt idx="0">
                  <c:v>108</c:v>
                </c:pt>
                <c:pt idx="1">
                  <c:v>53.1</c:v>
                </c:pt>
                <c:pt idx="2">
                  <c:v>0</c:v>
                </c:pt>
                <c:pt idx="3">
                  <c:v>0</c:v>
                </c:pt>
                <c:pt idx="4">
                  <c:v>1051.5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1809764309764306E-2"/>
          <c:w val="0.97484276729559771"/>
          <c:h val="0.85361952861952883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12,8</a:t>
                    </a:r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7,7</a:t>
                    </a:r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79</a:t>
                    </a:r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,5</a:t>
                    </a:r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Лист1!$F$12:$F$16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31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2505241090146788E-3"/>
          <c:y val="6.25E-2"/>
          <c:w val="0.96818658280922432"/>
          <c:h val="0.85361952861952883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27</a:t>
                    </a:r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,1</a:t>
                    </a:r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>
                <c:manualLayout>
                  <c:x val="-0.11060062893081762"/>
                  <c:y val="-0.20426094276094278"/>
                </c:manualLayout>
              </c:layout>
              <c:tx>
                <c:rich>
                  <a:bodyPr/>
                  <a:lstStyle/>
                  <a:p>
                    <a:r>
                      <a:rPr lang="ru-RU" sz="800" b="1" dirty="0">
                        <a:latin typeface="Arial" pitchFamily="34" charset="0"/>
                        <a:cs typeface="Arial" pitchFamily="34" charset="0"/>
                      </a:rPr>
                      <a:t>6,9</a:t>
                    </a:r>
                    <a:r>
                      <a:rPr lang="en-US" sz="800" b="1" dirty="0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Лист1!$G$12:$G$16</c:f>
              <c:numCache>
                <c:formatCode>General</c:formatCode>
                <c:ptCount val="5"/>
                <c:pt idx="0">
                  <c:v>3.9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9.5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1809764309764306E-2"/>
          <c:w val="0.98815513626834395"/>
          <c:h val="0.86430976430976447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7,4</a:t>
                    </a:r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15</a:t>
                    </a:r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,3</a:t>
                    </a:r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57</a:t>
                    </a:r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,3</a:t>
                    </a:r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Лист1!$J$12:$J$16</c:f>
              <c:numCache>
                <c:formatCode>General</c:formatCode>
                <c:ptCount val="5"/>
                <c:pt idx="0">
                  <c:v>827</c:v>
                </c:pt>
                <c:pt idx="1">
                  <c:v>462</c:v>
                </c:pt>
                <c:pt idx="2">
                  <c:v>0</c:v>
                </c:pt>
                <c:pt idx="3">
                  <c:v>0</c:v>
                </c:pt>
                <c:pt idx="4">
                  <c:v>1732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5943396226415119E-3"/>
          <c:y val="6.25E-2"/>
          <c:w val="0.99740566037735834"/>
          <c:h val="0.88569023569023564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5,5</a:t>
                    </a:r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30</a:t>
                    </a:r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,1</a:t>
                    </a:r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44</a:t>
                    </a:r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,4</a:t>
                    </a:r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Лист1!$K$12:$K$16</c:f>
              <c:numCache>
                <c:formatCode>General</c:formatCode>
                <c:ptCount val="5"/>
                <c:pt idx="0">
                  <c:v>485.8</c:v>
                </c:pt>
                <c:pt idx="1">
                  <c:v>573.1</c:v>
                </c:pt>
                <c:pt idx="2">
                  <c:v>0</c:v>
                </c:pt>
                <c:pt idx="3">
                  <c:v>0</c:v>
                </c:pt>
                <c:pt idx="4">
                  <c:v>844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1809764309764306E-2"/>
          <c:w val="1"/>
          <c:h val="0.87500000000000022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Lbls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Лист1!$N$12:$N$16</c:f>
              <c:numCache>
                <c:formatCode>General</c:formatCode>
                <c:ptCount val="5"/>
                <c:pt idx="0">
                  <c:v>407</c:v>
                </c:pt>
                <c:pt idx="1">
                  <c:v>449</c:v>
                </c:pt>
                <c:pt idx="2">
                  <c:v>0</c:v>
                </c:pt>
                <c:pt idx="3">
                  <c:v>0</c:v>
                </c:pt>
                <c:pt idx="4">
                  <c:v>1283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2562893081761008E-2"/>
          <c:y val="7.3190235690235694E-2"/>
          <c:w val="0.97743710691823893"/>
          <c:h val="0.88569023569023564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29</a:t>
                    </a:r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,3</a:t>
                    </a:r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5,7</a:t>
                    </a:r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Лист1!$O$12:$O$16</c:f>
              <c:numCache>
                <c:formatCode>General</c:formatCode>
                <c:ptCount val="5"/>
                <c:pt idx="0">
                  <c:v>605.20000000000005</c:v>
                </c:pt>
                <c:pt idx="1">
                  <c:v>708.2</c:v>
                </c:pt>
                <c:pt idx="2">
                  <c:v>0</c:v>
                </c:pt>
                <c:pt idx="3">
                  <c:v>0</c:v>
                </c:pt>
                <c:pt idx="4">
                  <c:v>1106.3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8519667940530257E-3"/>
          <c:y val="8.6250308641975318E-2"/>
          <c:w val="0.98413407407407405"/>
          <c:h val="0.82011172839506163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CC0000"/>
              </a:solidFill>
            </c:spPr>
          </c:dPt>
          <c:dPt>
            <c:idx val="1"/>
            <c:spPr>
              <a:solidFill>
                <a:srgbClr val="FFCC65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>
                        <a:latin typeface="Arial" pitchFamily="34" charset="0"/>
                        <a:cs typeface="Arial" pitchFamily="34" charset="0"/>
                      </a:rPr>
                      <a:t>63,2%</a:t>
                    </a:r>
                    <a:endParaRPr lang="ru-RU"/>
                  </a:p>
                </c:rich>
              </c:tx>
              <c:showPercent val="1"/>
            </c:dLbl>
            <c:dLbl>
              <c:idx val="1"/>
              <c:layout>
                <c:manualLayout>
                  <c:x val="2.7777777777777796E-3"/>
                  <c:y val="-3.6453776611256946E-7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latin typeface="Arial" pitchFamily="34" charset="0"/>
                        <a:cs typeface="Arial" pitchFamily="34" charset="0"/>
                      </a:rPr>
                      <a:t>0,5</a:t>
                    </a: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>
                        <a:latin typeface="Arial" pitchFamily="34" charset="0"/>
                        <a:cs typeface="Arial" pitchFamily="34" charset="0"/>
                      </a:rPr>
                      <a:t>36,2%</a:t>
                    </a:r>
                    <a:endParaRPr lang="ru-RU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Лист1!$B$6:$B$8</c:f>
              <c:numCache>
                <c:formatCode>0.0</c:formatCode>
                <c:ptCount val="3"/>
                <c:pt idx="0">
                  <c:v>63.226702222035591</c:v>
                </c:pt>
                <c:pt idx="1">
                  <c:v>0.53726752090540197</c:v>
                </c:pt>
                <c:pt idx="2">
                  <c:v>36.236030257059021</c:v>
                </c:pt>
              </c:numCache>
            </c:numRef>
          </c:val>
        </c:ser>
        <c:ser>
          <c:idx val="1"/>
          <c:order val="1"/>
          <c:spPr>
            <a:ln w="12700">
              <a:solidFill>
                <a:srgbClr val="FFFFFF"/>
              </a:solidFill>
            </a:ln>
          </c:spPr>
          <c:dPt>
            <c:idx val="0"/>
            <c:spPr>
              <a:solidFill>
                <a:srgbClr val="CC0000"/>
              </a:solidFill>
              <a:ln w="12700">
                <a:solidFill>
                  <a:srgbClr val="FFFFFF"/>
                </a:solidFill>
              </a:ln>
            </c:spPr>
          </c:dPt>
          <c:dPt>
            <c:idx val="1"/>
            <c:spPr>
              <a:solidFill>
                <a:srgbClr val="FFCC65"/>
              </a:solidFill>
              <a:ln w="12700">
                <a:solidFill>
                  <a:srgbClr val="FFFFFF"/>
                </a:solidFill>
              </a:ln>
            </c:spPr>
          </c:dPt>
          <c:dPt>
            <c:idx val="2"/>
            <c:spPr>
              <a:solidFill>
                <a:srgbClr val="00B050"/>
              </a:solidFill>
              <a:ln w="12700">
                <a:solidFill>
                  <a:srgbClr val="FFFFFF"/>
                </a:solidFill>
              </a:ln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>
                        <a:latin typeface="Arial" pitchFamily="34" charset="0"/>
                        <a:cs typeface="Arial" pitchFamily="34" charset="0"/>
                      </a:rPr>
                      <a:t>4,8%</a:t>
                    </a:r>
                    <a:endParaRPr lang="ru-RU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>
                        <a:latin typeface="Arial" pitchFamily="34" charset="0"/>
                        <a:cs typeface="Arial" pitchFamily="34" charset="0"/>
                      </a:rPr>
                      <a:t>25,3%</a:t>
                    </a:r>
                    <a:endParaRPr lang="ru-RU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Лист1!$C$6:$C$8</c:f>
              <c:numCache>
                <c:formatCode>0.0</c:formatCode>
                <c:ptCount val="3"/>
                <c:pt idx="0">
                  <c:v>69.952376875058576</c:v>
                </c:pt>
                <c:pt idx="1">
                  <c:v>4.7529346527548419</c:v>
                </c:pt>
                <c:pt idx="2">
                  <c:v>25.294688472186543</c:v>
                </c:pt>
              </c:numCache>
            </c:numRef>
          </c:val>
        </c:ser>
        <c:dLbls>
          <c:showPercent val="1"/>
        </c:dLbls>
        <c:firstSliceAng val="0"/>
        <c:holeSize val="40"/>
      </c:doughnutChart>
    </c:plotArea>
    <c:plotVisOnly val="1"/>
    <c:dispBlanksAs val="zero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1.6418406059895117E-2"/>
          <c:w val="0.99925342665500161"/>
          <c:h val="0.97650352818484454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>
                        <a:latin typeface="Arial" pitchFamily="34" charset="0"/>
                        <a:cs typeface="Arial" pitchFamily="34" charset="0"/>
                      </a:rPr>
                      <a:t>21,6%</a:t>
                    </a:r>
                    <a:endParaRPr lang="ru-RU"/>
                  </a:p>
                </c:rich>
              </c:tx>
              <c:showPercent val="1"/>
            </c:dLbl>
            <c:dLbl>
              <c:idx val="1"/>
              <c:layout>
                <c:manualLayout>
                  <c:x val="0"/>
                  <c:y val="-9.2592592592592622E-3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latin typeface="Arial" pitchFamily="34" charset="0"/>
                        <a:cs typeface="Arial" pitchFamily="34" charset="0"/>
                      </a:rPr>
                      <a:t>1,8%</a:t>
                    </a:r>
                    <a:endParaRPr lang="ru-RU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>
                        <a:latin typeface="Arial" pitchFamily="34" charset="0"/>
                        <a:cs typeface="Arial" pitchFamily="34" charset="0"/>
                      </a:rPr>
                      <a:t>76,5%</a:t>
                    </a:r>
                    <a:endParaRPr lang="ru-RU"/>
                  </a:p>
                </c:rich>
              </c:tx>
              <c:showPercent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Лист1!$F$11:$F$14</c:f>
              <c:numCache>
                <c:formatCode>0.0</c:formatCode>
                <c:ptCount val="4"/>
                <c:pt idx="0">
                  <c:v>21.616971262785633</c:v>
                </c:pt>
                <c:pt idx="1">
                  <c:v>1.8098409605895684</c:v>
                </c:pt>
                <c:pt idx="2">
                  <c:v>76.536392706634729</c:v>
                </c:pt>
                <c:pt idx="3">
                  <c:v>3.6795069990046801E-2</c:v>
                </c:pt>
              </c:numCache>
            </c:numRef>
          </c:val>
        </c:ser>
        <c:ser>
          <c:idx val="1"/>
          <c:order val="1"/>
          <c:spPr>
            <a:ln w="12700">
              <a:solidFill>
                <a:srgbClr val="FFFFFF"/>
              </a:solidFill>
            </a:ln>
          </c:spPr>
          <c:dPt>
            <c:idx val="0"/>
            <c:spPr>
              <a:solidFill>
                <a:srgbClr val="FFC000"/>
              </a:solidFill>
              <a:ln w="12700">
                <a:solidFill>
                  <a:srgbClr val="FFFFFF"/>
                </a:solidFill>
              </a:ln>
            </c:spPr>
          </c:dPt>
          <c:dPt>
            <c:idx val="1"/>
            <c:spPr>
              <a:solidFill>
                <a:srgbClr val="FF0000"/>
              </a:solidFill>
              <a:ln w="12700">
                <a:solidFill>
                  <a:srgbClr val="FFFFFF"/>
                </a:solidFill>
              </a:ln>
            </c:spPr>
          </c:dPt>
          <c:dPt>
            <c:idx val="2"/>
            <c:spPr>
              <a:solidFill>
                <a:srgbClr val="00B050"/>
              </a:solidFill>
              <a:ln w="12700">
                <a:solidFill>
                  <a:srgbClr val="FFFFFF"/>
                </a:solidFill>
              </a:ln>
            </c:spPr>
          </c:dPt>
          <c:dLbls>
            <c:dLbl>
              <c:idx val="1"/>
              <c:layout>
                <c:manualLayout>
                  <c:x val="0"/>
                  <c:y val="-4.6296296296296302E-3"/>
                </c:manualLayout>
              </c:layout>
              <c:showPercent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Лист1!$G$11:$G$14</c:f>
              <c:numCache>
                <c:formatCode>0.0</c:formatCode>
                <c:ptCount val="4"/>
                <c:pt idx="0">
                  <c:v>67.967788808281341</c:v>
                </c:pt>
                <c:pt idx="1">
                  <c:v>3.0047516015442706</c:v>
                </c:pt>
                <c:pt idx="2">
                  <c:v>29.025338339484961</c:v>
                </c:pt>
                <c:pt idx="3">
                  <c:v>2.1212506894064745E-3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  <c:dispBlanksAs val="zero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890034364261185E-2"/>
          <c:y val="0"/>
          <c:w val="0.85257731958762872"/>
          <c:h val="1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>
                        <a:latin typeface="Arial" pitchFamily="34" charset="0"/>
                        <a:cs typeface="Arial" pitchFamily="34" charset="0"/>
                      </a:rPr>
                      <a:t>65,5%</a:t>
                    </a:r>
                    <a:endParaRPr lang="ru-RU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>
                        <a:latin typeface="Arial" pitchFamily="34" charset="0"/>
                        <a:cs typeface="Arial" pitchFamily="34" charset="0"/>
                      </a:rPr>
                      <a:t>0,2%</a:t>
                    </a:r>
                    <a:endParaRPr lang="ru-RU"/>
                  </a:p>
                </c:rich>
              </c:tx>
              <c:showPercent val="1"/>
            </c:dLbl>
            <c:dLbl>
              <c:idx val="2"/>
              <c:layout>
                <c:manualLayout>
                  <c:x val="6.2397372742200342E-2"/>
                  <c:y val="-6.5843609207439951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34</a:t>
                    </a:r>
                    <a:r>
                      <a:rPr lang="ru-RU" b="1">
                        <a:latin typeface="Arial" pitchFamily="34" charset="0"/>
                        <a:cs typeface="Arial" pitchFamily="34" charset="0"/>
                      </a:rPr>
                      <a:t>,2</a:t>
                    </a: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Лист1!$F$19:$F$22</c:f>
              <c:numCache>
                <c:formatCode>0.0</c:formatCode>
                <c:ptCount val="4"/>
                <c:pt idx="0">
                  <c:v>65.542748081271313</c:v>
                </c:pt>
                <c:pt idx="1">
                  <c:v>0.17260662873435884</c:v>
                </c:pt>
                <c:pt idx="2">
                  <c:v>34.243006017136381</c:v>
                </c:pt>
                <c:pt idx="3">
                  <c:v>4.1639272857920372E-2</c:v>
                </c:pt>
              </c:numCache>
            </c:numRef>
          </c:val>
        </c:ser>
        <c:ser>
          <c:idx val="1"/>
          <c:order val="1"/>
          <c:spPr>
            <a:ln>
              <a:solidFill>
                <a:srgbClr val="FFFFFF"/>
              </a:solidFill>
            </a:ln>
          </c:spPr>
          <c:dPt>
            <c:idx val="0"/>
            <c:spPr>
              <a:solidFill>
                <a:srgbClr val="FFC000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spPr>
              <a:solidFill>
                <a:srgbClr val="EF1539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>
                        <a:latin typeface="Arial" pitchFamily="34" charset="0"/>
                        <a:cs typeface="Arial" pitchFamily="34" charset="0"/>
                      </a:rPr>
                      <a:t>81,9%</a:t>
                    </a:r>
                    <a:endParaRPr lang="ru-RU"/>
                  </a:p>
                </c:rich>
              </c:tx>
              <c:showPercent val="1"/>
            </c:dLbl>
            <c:dLbl>
              <c:idx val="1"/>
              <c:layout>
                <c:manualLayout>
                  <c:x val="-3.01036478613281E-17"/>
                  <c:y val="-4.7031149433885266E-3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latin typeface="Arial" pitchFamily="34" charset="0"/>
                        <a:cs typeface="Arial" pitchFamily="34" charset="0"/>
                      </a:rPr>
                      <a:t>0,4%</a:t>
                    </a:r>
                    <a:endParaRPr lang="ru-RU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>
                        <a:latin typeface="Arial" pitchFamily="34" charset="0"/>
                        <a:cs typeface="Arial" pitchFamily="34" charset="0"/>
                      </a:rPr>
                      <a:t>17,7%</a:t>
                    </a:r>
                  </a:p>
                </c:rich>
              </c:tx>
              <c:showPercent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val>
            <c:numRef>
              <c:f>Лист1!$G$19:$G$22</c:f>
              <c:numCache>
                <c:formatCode>0.0</c:formatCode>
                <c:ptCount val="4"/>
                <c:pt idx="0">
                  <c:v>81.85366403618346</c:v>
                </c:pt>
                <c:pt idx="1">
                  <c:v>0.40973577215553236</c:v>
                </c:pt>
                <c:pt idx="2">
                  <c:v>17.717974115818006</c:v>
                </c:pt>
                <c:pt idx="3">
                  <c:v>1.8626075842993365E-2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ln w="12700">
          <a:solidFill>
            <a:srgbClr val="FFFFFF"/>
          </a:solidFill>
        </a:ln>
      </c:spPr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7.0291061031804977E-2"/>
          <c:w val="1"/>
          <c:h val="0.90334979108126801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41000">
                  <a:schemeClr val="accent4">
                    <a:lumMod val="60000"/>
                    <a:lumOff val="40000"/>
                  </a:schemeClr>
                </a:gs>
                <a:gs pos="50000">
                  <a:sysClr val="window" lastClr="FFFFFF"/>
                </a:gs>
                <a:gs pos="59000">
                  <a:schemeClr val="accent4">
                    <a:lumMod val="60000"/>
                    <a:lumOff val="40000"/>
                  </a:schemeClr>
                </a:gs>
              </a:gsLst>
              <a:lin ang="0" scaled="0"/>
            </a:gradFill>
            <a:effectLst>
              <a:innerShdw blurRad="114300">
                <a:schemeClr val="bg1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b="1" dirty="0">
                        <a:latin typeface="Arial" pitchFamily="34" charset="0"/>
                        <a:cs typeface="Arial" pitchFamily="34" charset="0"/>
                      </a:rPr>
                      <a:t>329955</a:t>
                    </a:r>
                    <a:endParaRPr lang="ru-RU" sz="1000" b="1" dirty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ru-RU" sz="900" b="1" dirty="0">
                        <a:latin typeface="Arial" pitchFamily="34" charset="0"/>
                        <a:cs typeface="Arial" pitchFamily="34" charset="0"/>
                      </a:rPr>
                      <a:t>(99,7%)</a:t>
                    </a:r>
                    <a:endParaRPr lang="en-US" sz="9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1.3179573943463436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latin typeface="Arial" pitchFamily="34" charset="0"/>
                        <a:cs typeface="Arial" pitchFamily="34" charset="0"/>
                      </a:rPr>
                      <a:t>42101</a:t>
                    </a:r>
                    <a:endParaRPr lang="ru-RU" sz="1000" b="1" dirty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ru-RU" sz="900" b="1" dirty="0">
                        <a:latin typeface="Arial" pitchFamily="34" charset="0"/>
                        <a:cs typeface="Arial" pitchFamily="34" charset="0"/>
                      </a:rPr>
                      <a:t>(12,7%)</a:t>
                    </a:r>
                    <a:endParaRPr lang="en-US" sz="9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1.3179573943463436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1196</a:t>
                    </a:r>
                    <a:endParaRPr lang="ru-RU" sz="1000" dirty="0"/>
                  </a:p>
                  <a:p>
                    <a:r>
                      <a:rPr lang="ru-RU" sz="900" dirty="0"/>
                      <a:t>(0,4%)</a:t>
                    </a:r>
                    <a:endParaRPr lang="en-US" sz="9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Лист2!$B$2:$B$4</c:f>
              <c:numCache>
                <c:formatCode>General</c:formatCode>
                <c:ptCount val="3"/>
                <c:pt idx="0">
                  <c:v>32995.5</c:v>
                </c:pt>
                <c:pt idx="1">
                  <c:v>4210.1000000000004</c:v>
                </c:pt>
                <c:pt idx="2">
                  <c:v>1196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41000">
                  <a:schemeClr val="accent4">
                    <a:lumMod val="75000"/>
                  </a:schemeClr>
                </a:gs>
                <a:gs pos="50000">
                  <a:sysClr val="window" lastClr="FFFFFF"/>
                </a:gs>
                <a:gs pos="59000">
                  <a:schemeClr val="accent4">
                    <a:lumMod val="75000"/>
                  </a:schemeClr>
                </a:gs>
              </a:gsLst>
              <a:lin ang="0" scaled="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2.4106668701576335E-17"/>
                  <c:y val="8.7863826289756222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latin typeface="Arial" pitchFamily="34" charset="0"/>
                        <a:cs typeface="Arial" pitchFamily="34" charset="0"/>
                      </a:rPr>
                      <a:t>305595</a:t>
                    </a:r>
                    <a:endParaRPr lang="ru-RU" sz="1000" b="1" dirty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ru-RU" sz="900" b="1" dirty="0">
                        <a:latin typeface="Arial" pitchFamily="34" charset="0"/>
                        <a:cs typeface="Arial" pitchFamily="34" charset="0"/>
                      </a:rPr>
                      <a:t>(99,9%)</a:t>
                    </a:r>
                    <a:endParaRPr lang="en-US" sz="9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1.3179573943463436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latin typeface="Arial" pitchFamily="34" charset="0"/>
                        <a:cs typeface="Arial" pitchFamily="34" charset="0"/>
                      </a:rPr>
                      <a:t>25746</a:t>
                    </a:r>
                    <a:endParaRPr lang="ru-RU" sz="1000" b="1" dirty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ru-RU" sz="900" b="1" dirty="0">
                        <a:latin typeface="Arial" pitchFamily="34" charset="0"/>
                        <a:cs typeface="Arial" pitchFamily="34" charset="0"/>
                      </a:rPr>
                      <a:t>(8,4%)</a:t>
                    </a:r>
                    <a:endParaRPr lang="en-US" sz="9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6298487836950339E-3"/>
                  <c:y val="8.7863826289756222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550</a:t>
                    </a:r>
                    <a:endParaRPr lang="ru-RU" sz="1000" dirty="0"/>
                  </a:p>
                  <a:p>
                    <a:r>
                      <a:rPr lang="ru-RU" sz="900" dirty="0"/>
                      <a:t>(0,2%)</a:t>
                    </a:r>
                    <a:endParaRPr lang="en-US" sz="9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Лист2!$C$2:$C$4</c:f>
              <c:numCache>
                <c:formatCode>General</c:formatCode>
                <c:ptCount val="3"/>
                <c:pt idx="0">
                  <c:v>30559.5</c:v>
                </c:pt>
                <c:pt idx="1">
                  <c:v>2574.6</c:v>
                </c:pt>
                <c:pt idx="2">
                  <c:v>550</c:v>
                </c:pt>
              </c:numCache>
            </c:numRef>
          </c:val>
        </c:ser>
        <c:dLbls>
          <c:showVal val="1"/>
        </c:dLbls>
        <c:overlap val="-25"/>
        <c:axId val="86403712"/>
        <c:axId val="86421888"/>
      </c:barChart>
      <c:catAx>
        <c:axId val="86403712"/>
        <c:scaling>
          <c:orientation val="minMax"/>
        </c:scaling>
        <c:delete val="1"/>
        <c:axPos val="b"/>
        <c:majorTickMark val="none"/>
        <c:tickLblPos val="nextTo"/>
        <c:crossAx val="86421888"/>
        <c:crosses val="autoZero"/>
        <c:auto val="1"/>
        <c:lblAlgn val="ctr"/>
        <c:lblOffset val="100"/>
      </c:catAx>
      <c:valAx>
        <c:axId val="86421888"/>
        <c:scaling>
          <c:orientation val="minMax"/>
        </c:scaling>
        <c:delete val="1"/>
        <c:axPos val="l"/>
        <c:numFmt formatCode="General" sourceLinked="1"/>
        <c:tickLblPos val="nextTo"/>
        <c:crossAx val="86403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1.3065811965811965E-2"/>
          <c:w val="1"/>
          <c:h val="0.97822359396433467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gradFill>
                <a:gsLst>
                  <a:gs pos="25000">
                    <a:srgbClr val="FF0000"/>
                  </a:gs>
                  <a:gs pos="50000">
                    <a:schemeClr val="bg1"/>
                  </a:gs>
                  <a:gs pos="75000">
                    <a:srgbClr val="FF0000"/>
                  </a:gs>
                </a:gsLst>
                <a:lin ang="10800000" scaled="0"/>
              </a:gradFill>
            </c:spPr>
          </c:dPt>
          <c:dPt>
            <c:idx val="1"/>
            <c:spPr>
              <a:gradFill>
                <a:gsLst>
                  <a:gs pos="25000">
                    <a:srgbClr val="FF0000"/>
                  </a:gs>
                  <a:gs pos="50000">
                    <a:schemeClr val="bg1"/>
                  </a:gs>
                  <a:gs pos="75000">
                    <a:srgbClr val="FF0000"/>
                  </a:gs>
                </a:gsLst>
                <a:lin ang="10800000" scaled="0"/>
              </a:gradFill>
            </c:spPr>
          </c:dPt>
          <c:dPt>
            <c:idx val="2"/>
            <c:spPr>
              <a:gradFill>
                <a:gsLst>
                  <a:gs pos="25000">
                    <a:srgbClr val="ECB58C"/>
                  </a:gs>
                  <a:gs pos="50000">
                    <a:schemeClr val="bg1"/>
                  </a:gs>
                  <a:gs pos="75000">
                    <a:srgbClr val="ECB58C"/>
                  </a:gs>
                </a:gsLst>
                <a:lin ang="10800000" scaled="0"/>
              </a:gradFill>
            </c:spPr>
          </c:dPt>
          <c:dPt>
            <c:idx val="3"/>
            <c:spPr>
              <a:gradFill>
                <a:gsLst>
                  <a:gs pos="25000">
                    <a:srgbClr val="ECB58C"/>
                  </a:gs>
                  <a:gs pos="50000">
                    <a:schemeClr val="bg1"/>
                  </a:gs>
                  <a:gs pos="75000">
                    <a:srgbClr val="ECB58C"/>
                  </a:gs>
                </a:gsLst>
                <a:lin ang="10800000" scaled="0"/>
              </a:gradFill>
            </c:spPr>
          </c:dPt>
          <c:dPt>
            <c:idx val="4"/>
            <c:spPr>
              <a:gradFill>
                <a:gsLst>
                  <a:gs pos="25000">
                    <a:srgbClr val="FF9F9F"/>
                  </a:gs>
                  <a:gs pos="50000">
                    <a:schemeClr val="bg1"/>
                  </a:gs>
                  <a:gs pos="75000">
                    <a:srgbClr val="FF9F9F"/>
                  </a:gs>
                </a:gsLst>
                <a:lin ang="10800000" scaled="0"/>
              </a:gradFill>
            </c:spPr>
          </c:dPt>
          <c:dPt>
            <c:idx val="5"/>
            <c:spPr>
              <a:gradFill>
                <a:gsLst>
                  <a:gs pos="25000">
                    <a:srgbClr val="FF9F9F"/>
                  </a:gs>
                  <a:gs pos="50000">
                    <a:schemeClr val="bg1"/>
                  </a:gs>
                  <a:gs pos="75000">
                    <a:srgbClr val="FF9F9F"/>
                  </a:gs>
                </a:gsLst>
                <a:lin ang="10800000" scaled="0"/>
              </a:gradFill>
            </c:spPr>
          </c:dPt>
          <c:dPt>
            <c:idx val="6"/>
            <c:spPr>
              <a:gradFill>
                <a:gsLst>
                  <a:gs pos="2500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bg1"/>
                  </a:gs>
                  <a:gs pos="75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0"/>
              </a:gradFill>
            </c:spPr>
          </c:dPt>
          <c:dPt>
            <c:idx val="7"/>
            <c:spPr>
              <a:gradFill>
                <a:gsLst>
                  <a:gs pos="2500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bg1"/>
                  </a:gs>
                  <a:gs pos="75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0"/>
              </a:gradFill>
            </c:spPr>
          </c:dPt>
          <c:dLbls>
            <c:txPr>
              <a:bodyPr/>
              <a:lstStyle/>
              <a:p>
                <a:pPr>
                  <a:defRPr sz="9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Лист2!$B$23:$I$23</c:f>
              <c:numCache>
                <c:formatCode>0</c:formatCode>
                <c:ptCount val="8"/>
                <c:pt idx="0">
                  <c:v>437.99090909090904</c:v>
                </c:pt>
                <c:pt idx="1">
                  <c:v>531.98294573643409</c:v>
                </c:pt>
                <c:pt idx="2">
                  <c:v>74.238181818181786</c:v>
                </c:pt>
                <c:pt idx="3">
                  <c:v>397.41240310077518</c:v>
                </c:pt>
                <c:pt idx="4">
                  <c:v>17.166363636363631</c:v>
                </c:pt>
                <c:pt idx="5">
                  <c:v>18.883720930232556</c:v>
                </c:pt>
                <c:pt idx="6">
                  <c:v>5811.1463636363633</c:v>
                </c:pt>
                <c:pt idx="7">
                  <c:v>13394.933333333331</c:v>
                </c:pt>
              </c:numCache>
            </c:numRef>
          </c:val>
        </c:ser>
        <c:dLbls>
          <c:showVal val="1"/>
        </c:dLbls>
        <c:gapWidth val="30"/>
        <c:overlap val="-25"/>
        <c:axId val="135788800"/>
        <c:axId val="135790592"/>
      </c:barChart>
      <c:catAx>
        <c:axId val="135788800"/>
        <c:scaling>
          <c:orientation val="minMax"/>
        </c:scaling>
        <c:delete val="1"/>
        <c:axPos val="b"/>
        <c:majorTickMark val="none"/>
        <c:tickLblPos val="nextTo"/>
        <c:crossAx val="135790592"/>
        <c:crosses val="autoZero"/>
        <c:auto val="1"/>
        <c:lblAlgn val="ctr"/>
        <c:lblOffset val="100"/>
      </c:catAx>
      <c:valAx>
        <c:axId val="135790592"/>
        <c:scaling>
          <c:orientation val="minMax"/>
        </c:scaling>
        <c:delete val="1"/>
        <c:axPos val="l"/>
        <c:numFmt formatCode="0" sourceLinked="1"/>
        <c:tickLblPos val="nextTo"/>
        <c:crossAx val="135788800"/>
        <c:crosses val="autoZero"/>
        <c:crossBetween val="between"/>
      </c:valAx>
    </c:plotArea>
    <c:plotVisOnly val="1"/>
    <c:dispBlanksAs val="gap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3.9964645449478364E-2"/>
          <c:w val="1"/>
          <c:h val="0.92826778829909129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gradFill>
                <a:gsLst>
                  <a:gs pos="25000">
                    <a:srgbClr val="FF0000"/>
                  </a:gs>
                  <a:gs pos="50000">
                    <a:schemeClr val="bg1"/>
                  </a:gs>
                  <a:gs pos="75000">
                    <a:srgbClr val="FF0000"/>
                  </a:gs>
                </a:gsLst>
                <a:lin ang="10800000" scaled="0"/>
              </a:gradFill>
            </c:spPr>
          </c:dPt>
          <c:dPt>
            <c:idx val="1"/>
            <c:spPr>
              <a:gradFill>
                <a:gsLst>
                  <a:gs pos="25000">
                    <a:srgbClr val="FF0000"/>
                  </a:gs>
                  <a:gs pos="50000">
                    <a:schemeClr val="bg1"/>
                  </a:gs>
                  <a:gs pos="75000">
                    <a:srgbClr val="FF0000"/>
                  </a:gs>
                </a:gsLst>
                <a:lin ang="10800000" scaled="0"/>
              </a:gradFill>
            </c:spPr>
          </c:dPt>
          <c:dPt>
            <c:idx val="2"/>
            <c:spPr>
              <a:gradFill>
                <a:gsLst>
                  <a:gs pos="25000">
                    <a:srgbClr val="ECB58C"/>
                  </a:gs>
                  <a:gs pos="50000">
                    <a:schemeClr val="bg1"/>
                  </a:gs>
                  <a:gs pos="75000">
                    <a:srgbClr val="ECB58C"/>
                  </a:gs>
                </a:gsLst>
                <a:lin ang="10800000" scaled="0"/>
              </a:gradFill>
            </c:spPr>
          </c:dPt>
          <c:dPt>
            <c:idx val="3"/>
            <c:spPr>
              <a:gradFill>
                <a:gsLst>
                  <a:gs pos="25000">
                    <a:srgbClr val="ECB58C"/>
                  </a:gs>
                  <a:gs pos="50000">
                    <a:schemeClr val="bg1"/>
                  </a:gs>
                  <a:gs pos="75000">
                    <a:srgbClr val="ECB58C"/>
                  </a:gs>
                </a:gsLst>
                <a:lin ang="10800000" scaled="0"/>
              </a:gradFill>
            </c:spPr>
          </c:dPt>
          <c:dPt>
            <c:idx val="4"/>
            <c:spPr>
              <a:gradFill>
                <a:gsLst>
                  <a:gs pos="25000">
                    <a:srgbClr val="FF9F9F"/>
                  </a:gs>
                  <a:gs pos="50000">
                    <a:schemeClr val="bg1"/>
                  </a:gs>
                  <a:gs pos="75000">
                    <a:srgbClr val="FF9F9F"/>
                  </a:gs>
                </a:gsLst>
                <a:lin ang="10800000" scaled="0"/>
              </a:gradFill>
            </c:spPr>
          </c:dPt>
          <c:dPt>
            <c:idx val="5"/>
            <c:spPr>
              <a:gradFill>
                <a:gsLst>
                  <a:gs pos="25000">
                    <a:srgbClr val="FF9F9F"/>
                  </a:gs>
                  <a:gs pos="50000">
                    <a:schemeClr val="bg1"/>
                  </a:gs>
                  <a:gs pos="75000">
                    <a:srgbClr val="FF9F9F"/>
                  </a:gs>
                </a:gsLst>
                <a:lin ang="10800000" scaled="0"/>
              </a:gradFill>
            </c:spPr>
          </c:dPt>
          <c:dPt>
            <c:idx val="6"/>
            <c:spPr>
              <a:gradFill>
                <a:gsLst>
                  <a:gs pos="2500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bg1"/>
                  </a:gs>
                  <a:gs pos="75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0"/>
              </a:gradFill>
            </c:spPr>
          </c:dPt>
          <c:dPt>
            <c:idx val="7"/>
            <c:spPr>
              <a:gradFill>
                <a:gsLst>
                  <a:gs pos="2500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bg1"/>
                  </a:gs>
                  <a:gs pos="75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0"/>
              </a:gradFill>
            </c:spPr>
          </c:dPt>
          <c:dLbls>
            <c:txPr>
              <a:bodyPr/>
              <a:lstStyle/>
              <a:p>
                <a:pPr algn="ctr">
                  <a:defRPr lang="ru-RU" sz="900" b="1" i="0" u="none" strike="noStrike" kern="1200" baseline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Лист2!$B$24:$I$24</c:f>
              <c:numCache>
                <c:formatCode>0</c:formatCode>
                <c:ptCount val="8"/>
                <c:pt idx="0">
                  <c:v>1.2101684895063556</c:v>
                </c:pt>
                <c:pt idx="1">
                  <c:v>7.601565047277469</c:v>
                </c:pt>
                <c:pt idx="2">
                  <c:v>2.0209872893881173</c:v>
                </c:pt>
                <c:pt idx="3">
                  <c:v>3.6948157808933813</c:v>
                </c:pt>
                <c:pt idx="4">
                  <c:v>0.63139225539462029</c:v>
                </c:pt>
                <c:pt idx="5">
                  <c:v>4.6208020867297028</c:v>
                </c:pt>
                <c:pt idx="6">
                  <c:v>4.9760567543600374</c:v>
                </c:pt>
                <c:pt idx="7">
                  <c:v>14.10107597000326</c:v>
                </c:pt>
              </c:numCache>
            </c:numRef>
          </c:val>
        </c:ser>
        <c:dLbls>
          <c:showVal val="1"/>
        </c:dLbls>
        <c:gapWidth val="30"/>
        <c:overlap val="-25"/>
        <c:axId val="135858432"/>
        <c:axId val="135860224"/>
      </c:barChart>
      <c:catAx>
        <c:axId val="135858432"/>
        <c:scaling>
          <c:orientation val="minMax"/>
        </c:scaling>
        <c:delete val="1"/>
        <c:axPos val="b"/>
        <c:majorTickMark val="none"/>
        <c:tickLblPos val="nextTo"/>
        <c:crossAx val="135860224"/>
        <c:crosses val="autoZero"/>
        <c:auto val="1"/>
        <c:lblAlgn val="ctr"/>
        <c:lblOffset val="100"/>
      </c:catAx>
      <c:valAx>
        <c:axId val="135860224"/>
        <c:scaling>
          <c:orientation val="minMax"/>
        </c:scaling>
        <c:delete val="1"/>
        <c:axPos val="l"/>
        <c:numFmt formatCode="0" sourceLinked="1"/>
        <c:tickLblPos val="nextTo"/>
        <c:crossAx val="135858432"/>
        <c:crosses val="autoZero"/>
        <c:crossBetween val="between"/>
      </c:valAx>
    </c:plotArea>
    <c:plotVisOnly val="1"/>
    <c:dispBlanksAs val="gap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4.6097111247695159E-2"/>
          <c:w val="1"/>
          <c:h val="0.90019602522111852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gradFill>
                <a:gsLst>
                  <a:gs pos="25000">
                    <a:srgbClr val="FF0000"/>
                  </a:gs>
                  <a:gs pos="50000">
                    <a:schemeClr val="bg1"/>
                  </a:gs>
                  <a:gs pos="75000">
                    <a:srgbClr val="FF0000"/>
                  </a:gs>
                </a:gsLst>
                <a:lin ang="10800000" scaled="0"/>
              </a:gra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gradFill>
                <a:gsLst>
                  <a:gs pos="25000">
                    <a:srgbClr val="ECB58C"/>
                  </a:gs>
                  <a:gs pos="50000">
                    <a:schemeClr val="bg1"/>
                  </a:gs>
                  <a:gs pos="75000">
                    <a:srgbClr val="ECB58C"/>
                  </a:gs>
                </a:gsLst>
                <a:lin ang="10800000" scaled="0"/>
              </a:gradFill>
            </c:spPr>
          </c:dPt>
          <c:dPt>
            <c:idx val="3"/>
            <c:spPr>
              <a:solidFill>
                <a:srgbClr val="ECB58C"/>
              </a:solidFill>
            </c:spPr>
          </c:dPt>
          <c:dPt>
            <c:idx val="4"/>
            <c:spPr>
              <a:gradFill>
                <a:gsLst>
                  <a:gs pos="25000">
                    <a:srgbClr val="FF9F9F"/>
                  </a:gs>
                  <a:gs pos="50000">
                    <a:schemeClr val="bg1"/>
                  </a:gs>
                  <a:gs pos="75000">
                    <a:srgbClr val="FF9F9F"/>
                  </a:gs>
                </a:gsLst>
                <a:lin ang="10800000" scaled="0"/>
              </a:gradFill>
            </c:spPr>
          </c:dPt>
          <c:dPt>
            <c:idx val="5"/>
            <c:spPr>
              <a:gradFill>
                <a:gsLst>
                  <a:gs pos="25000">
                    <a:srgbClr val="FF9F9F"/>
                  </a:gs>
                  <a:gs pos="50000">
                    <a:schemeClr val="bg1"/>
                  </a:gs>
                  <a:gs pos="75000">
                    <a:srgbClr val="FF9F9F"/>
                  </a:gs>
                </a:gsLst>
                <a:lin ang="10800000" scaled="0"/>
              </a:gradFill>
            </c:spPr>
          </c:dPt>
          <c:dPt>
            <c:idx val="6"/>
            <c:spPr>
              <a:gradFill>
                <a:gsLst>
                  <a:gs pos="2500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bg1"/>
                  </a:gs>
                  <a:gs pos="75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0"/>
              </a:gradFill>
            </c:spPr>
          </c:dPt>
          <c:dPt>
            <c:idx val="7"/>
            <c:spPr>
              <a:gradFill>
                <a:gsLst>
                  <a:gs pos="2500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bg1"/>
                  </a:gs>
                  <a:gs pos="75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0"/>
              </a:gradFill>
            </c:spPr>
          </c:dPt>
          <c:dLbls>
            <c:txPr>
              <a:bodyPr/>
              <a:lstStyle/>
              <a:p>
                <a:pPr algn="ctr">
                  <a:defRPr lang="ru-RU" sz="900" b="1" i="0" u="none" strike="noStrike" kern="1200" baseline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Лист2!$B$25:$I$25</c:f>
              <c:numCache>
                <c:formatCode>0</c:formatCode>
                <c:ptCount val="8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8.3878077939300173</c:v>
                </c:pt>
                <c:pt idx="7">
                  <c:v>4.8036540822669389</c:v>
                </c:pt>
              </c:numCache>
            </c:numRef>
          </c:val>
        </c:ser>
        <c:dLbls>
          <c:showVal val="1"/>
        </c:dLbls>
        <c:gapWidth val="30"/>
        <c:overlap val="-25"/>
        <c:axId val="135923968"/>
        <c:axId val="135933952"/>
      </c:barChart>
      <c:catAx>
        <c:axId val="135923968"/>
        <c:scaling>
          <c:orientation val="minMax"/>
        </c:scaling>
        <c:delete val="1"/>
        <c:axPos val="b"/>
        <c:majorTickMark val="none"/>
        <c:tickLblPos val="nextTo"/>
        <c:crossAx val="135933952"/>
        <c:crosses val="autoZero"/>
        <c:auto val="1"/>
        <c:lblAlgn val="ctr"/>
        <c:lblOffset val="100"/>
      </c:catAx>
      <c:valAx>
        <c:axId val="135933952"/>
        <c:scaling>
          <c:orientation val="minMax"/>
        </c:scaling>
        <c:delete val="1"/>
        <c:axPos val="l"/>
        <c:numFmt formatCode="0" sourceLinked="1"/>
        <c:tickLblPos val="nextTo"/>
        <c:crossAx val="135923968"/>
        <c:crosses val="autoZero"/>
        <c:crossBetween val="between"/>
      </c:valAx>
    </c:plotArea>
    <c:plotVisOnly val="1"/>
    <c:dispBlanksAs val="gap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5634881177896002E-3"/>
          <c:y val="4.4448014152369458E-2"/>
          <c:w val="0.99543651188221016"/>
          <c:h val="0.89814814814814814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20000">
                  <a:srgbClr val="FF0000"/>
                </a:gs>
                <a:gs pos="50000">
                  <a:schemeClr val="bg1"/>
                </a:gs>
                <a:gs pos="80000">
                  <a:srgbClr val="FF0000"/>
                </a:gs>
              </a:gsLst>
              <a:lin ang="0" scaled="0"/>
            </a:gradFill>
          </c:spPr>
          <c:dPt>
            <c:idx val="1"/>
            <c:spPr>
              <a:gradFill>
                <a:gsLst>
                  <a:gs pos="20000">
                    <a:srgbClr val="92D050"/>
                  </a:gs>
                  <a:gs pos="50000">
                    <a:schemeClr val="bg1"/>
                  </a:gs>
                  <a:gs pos="80000">
                    <a:srgbClr val="92D050"/>
                  </a:gs>
                </a:gsLst>
                <a:lin ang="0" scaled="0"/>
              </a:gradFill>
            </c:spPr>
          </c:dPt>
          <c:dPt>
            <c:idx val="2"/>
            <c:spPr>
              <a:gradFill>
                <a:gsLst>
                  <a:gs pos="20000">
                    <a:srgbClr val="FF9F9F"/>
                  </a:gs>
                  <a:gs pos="50000">
                    <a:schemeClr val="bg1"/>
                  </a:gs>
                  <a:gs pos="80000">
                    <a:srgbClr val="FF9F9F"/>
                  </a:gs>
                </a:gsLst>
                <a:lin ang="0" scaled="0"/>
              </a:gradFill>
            </c:spPr>
          </c:dPt>
          <c:dPt>
            <c:idx val="3"/>
            <c:spPr>
              <a:gradFill>
                <a:gsLst>
                  <a:gs pos="20000">
                    <a:schemeClr val="accent4">
                      <a:lumMod val="60000"/>
                      <a:lumOff val="40000"/>
                    </a:schemeClr>
                  </a:gs>
                  <a:gs pos="50000">
                    <a:schemeClr val="bg1"/>
                  </a:gs>
                  <a:gs pos="80000">
                    <a:schemeClr val="accent4">
                      <a:lumMod val="60000"/>
                      <a:lumOff val="40000"/>
                    </a:schemeClr>
                  </a:gs>
                </a:gsLst>
                <a:lin ang="0" scaled="0"/>
              </a:gradFill>
            </c:spPr>
          </c:dPt>
          <c:dLbls>
            <c:dLbl>
              <c:idx val="2"/>
              <c:layout>
                <c:manualLayout>
                  <c:x val="-1.4938749363191698E-3"/>
                  <c:y val="-7.0347864797992599E-2"/>
                </c:manualLayout>
              </c:layout>
              <c:showVal val="1"/>
            </c:dLbl>
            <c:dLbl>
              <c:idx val="3"/>
              <c:layout>
                <c:manualLayout>
                  <c:x val="-1.0954956313750429E-16"/>
                  <c:y val="-4.0727711198837821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Лист6!$F$6:$F$9</c:f>
              <c:numCache>
                <c:formatCode>General</c:formatCode>
                <c:ptCount val="4"/>
                <c:pt idx="0">
                  <c:v>181.6</c:v>
                </c:pt>
                <c:pt idx="1">
                  <c:v>254.5</c:v>
                </c:pt>
                <c:pt idx="2">
                  <c:v>3.1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20000">
                  <a:srgbClr val="FF0000"/>
                </a:gs>
                <a:gs pos="50000">
                  <a:schemeClr val="bg1"/>
                </a:gs>
                <a:gs pos="80000">
                  <a:srgbClr val="FF0000"/>
                </a:gs>
              </a:gsLst>
              <a:lin ang="0" scaled="0"/>
            </a:gradFill>
          </c:spPr>
          <c:dPt>
            <c:idx val="1"/>
            <c:spPr>
              <a:gradFill>
                <a:gsLst>
                  <a:gs pos="20000">
                    <a:srgbClr val="92D050"/>
                  </a:gs>
                  <a:gs pos="50000">
                    <a:schemeClr val="bg1"/>
                  </a:gs>
                  <a:gs pos="80000">
                    <a:srgbClr val="92D050"/>
                  </a:gs>
                </a:gsLst>
                <a:lin ang="0" scaled="0"/>
              </a:gradFill>
            </c:spPr>
          </c:dPt>
          <c:dPt>
            <c:idx val="2"/>
            <c:spPr>
              <a:gradFill>
                <a:gsLst>
                  <a:gs pos="20000">
                    <a:srgbClr val="FF9F9F"/>
                  </a:gs>
                  <a:gs pos="50000">
                    <a:schemeClr val="bg1"/>
                  </a:gs>
                  <a:gs pos="80000">
                    <a:srgbClr val="FF9F9F"/>
                  </a:gs>
                </a:gsLst>
                <a:lin ang="0" scaled="0"/>
              </a:gradFill>
            </c:spPr>
          </c:dPt>
          <c:dLbls>
            <c:dLbl>
              <c:idx val="3"/>
              <c:layout>
                <c:manualLayout>
                  <c:x val="4.4816248089575104E-3"/>
                  <c:y val="-7.0347864797992599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Лист6!$G$6:$G$9</c:f>
              <c:numCache>
                <c:formatCode>General</c:formatCode>
                <c:ptCount val="4"/>
                <c:pt idx="0">
                  <c:v>258.2</c:v>
                </c:pt>
                <c:pt idx="1">
                  <c:v>462.5</c:v>
                </c:pt>
                <c:pt idx="2">
                  <c:v>46.6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90"/>
        <c:overlap val="-25"/>
        <c:axId val="137888128"/>
        <c:axId val="137889664"/>
      </c:barChart>
      <c:catAx>
        <c:axId val="137888128"/>
        <c:scaling>
          <c:orientation val="minMax"/>
        </c:scaling>
        <c:delete val="1"/>
        <c:axPos val="b"/>
        <c:majorTickMark val="none"/>
        <c:tickLblPos val="nextTo"/>
        <c:crossAx val="137889664"/>
        <c:crosses val="autoZero"/>
        <c:auto val="1"/>
        <c:lblAlgn val="ctr"/>
        <c:lblOffset val="100"/>
      </c:catAx>
      <c:valAx>
        <c:axId val="137889664"/>
        <c:scaling>
          <c:orientation val="minMax"/>
        </c:scaling>
        <c:delete val="1"/>
        <c:axPos val="l"/>
        <c:numFmt formatCode="General" sourceLinked="1"/>
        <c:tickLblPos val="nextTo"/>
        <c:crossAx val="137888128"/>
        <c:crosses val="autoZero"/>
        <c:crossBetween val="between"/>
      </c:valAx>
    </c:plotArea>
    <c:plotVisOnly val="1"/>
    <c:dispBlanksAs val="gap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1730721292725491E-2"/>
          <c:y val="2.777777777777779E-2"/>
          <c:w val="0.96774051644500514"/>
          <c:h val="0.89814814814814814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20000">
                  <a:srgbClr val="92D050"/>
                </a:gs>
                <a:gs pos="50000">
                  <a:schemeClr val="bg1"/>
                </a:gs>
                <a:gs pos="80000">
                  <a:srgbClr val="92D050"/>
                </a:gs>
              </a:gsLst>
              <a:lin ang="0" scaled="0"/>
            </a:gradFill>
          </c:spPr>
          <c:dPt>
            <c:idx val="0"/>
            <c:spPr>
              <a:gradFill>
                <a:gsLst>
                  <a:gs pos="20000">
                    <a:srgbClr val="FF0000"/>
                  </a:gs>
                  <a:gs pos="50000">
                    <a:schemeClr val="bg1"/>
                  </a:gs>
                  <a:gs pos="80000">
                    <a:srgbClr val="FF0000"/>
                  </a:gs>
                </a:gsLst>
                <a:lin ang="0" scaled="0"/>
              </a:gradFill>
            </c:spPr>
          </c:dPt>
          <c:dPt>
            <c:idx val="2"/>
            <c:spPr>
              <a:gradFill>
                <a:gsLst>
                  <a:gs pos="20000">
                    <a:srgbClr val="FF9F9F"/>
                  </a:gs>
                  <a:gs pos="50000">
                    <a:schemeClr val="bg1"/>
                  </a:gs>
                  <a:gs pos="80000">
                    <a:srgbClr val="FF9F9F"/>
                  </a:gs>
                </a:gsLst>
                <a:lin ang="0" scaled="0"/>
              </a:gradFill>
            </c:spPr>
          </c:dPt>
          <c:dLbls>
            <c:dLbl>
              <c:idx val="2"/>
              <c:layout>
                <c:manualLayout>
                  <c:x val="-1.4663401615906861E-3"/>
                  <c:y val="-8.333333333333324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Лист6!$B$6:$B$8</c:f>
              <c:numCache>
                <c:formatCode>General</c:formatCode>
                <c:ptCount val="3"/>
                <c:pt idx="0">
                  <c:v>105.5</c:v>
                </c:pt>
                <c:pt idx="1">
                  <c:v>147.80000000000001</c:v>
                </c:pt>
                <c:pt idx="2">
                  <c:v>16.600000000000001</c:v>
                </c:pt>
              </c:numCache>
            </c:numRef>
          </c:val>
        </c:ser>
        <c:ser>
          <c:idx val="1"/>
          <c:order val="1"/>
          <c:dPt>
            <c:idx val="0"/>
            <c:spPr>
              <a:gradFill>
                <a:gsLst>
                  <a:gs pos="20000">
                    <a:srgbClr val="FF0000"/>
                  </a:gs>
                  <a:gs pos="50000">
                    <a:schemeClr val="bg1"/>
                  </a:gs>
                  <a:gs pos="80000">
                    <a:srgbClr val="FF0000"/>
                  </a:gs>
                </a:gsLst>
                <a:lin ang="0" scaled="0"/>
              </a:gradFill>
            </c:spPr>
          </c:dPt>
          <c:dPt>
            <c:idx val="1"/>
            <c:spPr>
              <a:gradFill>
                <a:gsLst>
                  <a:gs pos="20000">
                    <a:srgbClr val="92D050"/>
                  </a:gs>
                  <a:gs pos="50000">
                    <a:schemeClr val="bg1"/>
                  </a:gs>
                  <a:gs pos="80000">
                    <a:srgbClr val="92D050"/>
                  </a:gs>
                </a:gsLst>
                <a:lin ang="0" scaled="0"/>
              </a:gradFill>
            </c:spPr>
          </c:dPt>
          <c:dPt>
            <c:idx val="2"/>
            <c:spPr>
              <a:gradFill>
                <a:gsLst>
                  <a:gs pos="20000">
                    <a:srgbClr val="FF9F9F"/>
                  </a:gs>
                  <a:gs pos="50000">
                    <a:schemeClr val="bg1"/>
                  </a:gs>
                  <a:gs pos="80000">
                    <a:srgbClr val="FF9F9F"/>
                  </a:gs>
                </a:gsLst>
                <a:lin ang="0" scaled="0"/>
              </a:gradFill>
            </c:spPr>
          </c:dPt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Лист6!$C$6:$C$8</c:f>
              <c:numCache>
                <c:formatCode>General</c:formatCode>
                <c:ptCount val="3"/>
                <c:pt idx="0">
                  <c:v>212.6</c:v>
                </c:pt>
                <c:pt idx="1">
                  <c:v>280.2</c:v>
                </c:pt>
                <c:pt idx="2">
                  <c:v>55.7</c:v>
                </c:pt>
              </c:numCache>
            </c:numRef>
          </c:val>
        </c:ser>
        <c:dLbls>
          <c:showVal val="1"/>
        </c:dLbls>
        <c:overlap val="-25"/>
        <c:axId val="138043776"/>
        <c:axId val="138045312"/>
      </c:barChart>
      <c:catAx>
        <c:axId val="138043776"/>
        <c:scaling>
          <c:orientation val="minMax"/>
        </c:scaling>
        <c:delete val="1"/>
        <c:axPos val="b"/>
        <c:majorTickMark val="none"/>
        <c:tickLblPos val="nextTo"/>
        <c:crossAx val="138045312"/>
        <c:crosses val="autoZero"/>
        <c:auto val="1"/>
        <c:lblAlgn val="ctr"/>
        <c:lblOffset val="100"/>
      </c:catAx>
      <c:valAx>
        <c:axId val="138045312"/>
        <c:scaling>
          <c:orientation val="minMax"/>
        </c:scaling>
        <c:delete val="1"/>
        <c:axPos val="l"/>
        <c:numFmt formatCode="General" sourceLinked="1"/>
        <c:tickLblPos val="nextTo"/>
        <c:crossAx val="138043776"/>
        <c:crosses val="autoZero"/>
        <c:crossBetween val="between"/>
      </c:valAx>
    </c:plotArea>
    <c:plotVisOnly val="1"/>
    <c:dispBlanksAs val="gap"/>
  </c:chart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25000">
                  <a:srgbClr val="FF0000"/>
                </a:gs>
                <a:gs pos="50000">
                  <a:schemeClr val="bg1"/>
                </a:gs>
                <a:gs pos="75000">
                  <a:srgbClr val="FF0000"/>
                </a:gs>
              </a:gsLst>
              <a:lin ang="10800000" scaled="0"/>
            </a:gradFill>
          </c:spPr>
          <c:dLbls>
            <c:dLbl>
              <c:idx val="3"/>
              <c:layout>
                <c:manualLayout>
                  <c:x val="2.9239766081871356E-3"/>
                  <c:y val="-7.0880081320475463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Лист5!$B$11:$B$15</c:f>
              <c:numCache>
                <c:formatCode>General</c:formatCode>
                <c:ptCount val="5"/>
                <c:pt idx="0">
                  <c:v>96</c:v>
                </c:pt>
                <c:pt idx="1">
                  <c:v>48.5</c:v>
                </c:pt>
                <c:pt idx="2">
                  <c:v>57.8</c:v>
                </c:pt>
                <c:pt idx="3">
                  <c:v>2.2999999999999998</c:v>
                </c:pt>
                <c:pt idx="4">
                  <c:v>91.5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25000">
                  <a:srgbClr val="66FF33"/>
                </a:gs>
                <a:gs pos="50000">
                  <a:schemeClr val="bg1"/>
                </a:gs>
                <a:gs pos="75000">
                  <a:srgbClr val="66FF33"/>
                </a:gs>
              </a:gsLst>
              <a:lin ang="10800000" scaled="0"/>
            </a:gradFill>
          </c:spPr>
          <c:dLbls>
            <c:dLbl>
              <c:idx val="3"/>
              <c:layout>
                <c:manualLayout>
                  <c:x val="0"/>
                  <c:y val="-5.1978726301681995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Лист5!$C$11:$C$15</c:f>
              <c:numCache>
                <c:formatCode>General</c:formatCode>
                <c:ptCount val="5"/>
                <c:pt idx="0">
                  <c:v>82</c:v>
                </c:pt>
                <c:pt idx="1">
                  <c:v>50.3</c:v>
                </c:pt>
                <c:pt idx="2">
                  <c:v>33.4</c:v>
                </c:pt>
                <c:pt idx="3">
                  <c:v>5.4</c:v>
                </c:pt>
                <c:pt idx="4">
                  <c:v>79.400000000000006</c:v>
                </c:pt>
              </c:numCache>
            </c:numRef>
          </c:val>
        </c:ser>
        <c:dLbls>
          <c:showVal val="1"/>
        </c:dLbls>
        <c:gapWidth val="56"/>
        <c:overlap val="-25"/>
        <c:axId val="138205824"/>
        <c:axId val="138224000"/>
      </c:barChart>
      <c:catAx>
        <c:axId val="138205824"/>
        <c:scaling>
          <c:orientation val="minMax"/>
        </c:scaling>
        <c:delete val="1"/>
        <c:axPos val="b"/>
        <c:majorTickMark val="none"/>
        <c:tickLblPos val="nextTo"/>
        <c:crossAx val="138224000"/>
        <c:crosses val="autoZero"/>
        <c:auto val="1"/>
        <c:lblAlgn val="ctr"/>
        <c:lblOffset val="100"/>
      </c:catAx>
      <c:valAx>
        <c:axId val="138224000"/>
        <c:scaling>
          <c:orientation val="minMax"/>
        </c:scaling>
        <c:delete val="1"/>
        <c:axPos val="l"/>
        <c:numFmt formatCode="General" sourceLinked="1"/>
        <c:tickLblPos val="nextTo"/>
        <c:crossAx val="138205824"/>
        <c:crosses val="autoZero"/>
        <c:crossBetween val="between"/>
      </c:valAx>
    </c:plotArea>
    <c:plotVisOnly val="1"/>
    <c:dispBlanksAs val="gap"/>
  </c:chart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25000">
                  <a:srgbClr val="0070C0"/>
                </a:gs>
                <a:gs pos="50000">
                  <a:schemeClr val="bg1"/>
                </a:gs>
                <a:gs pos="75000">
                  <a:srgbClr val="0070C0"/>
                </a:gs>
              </a:gsLst>
              <a:lin ang="10800000" scaled="0"/>
            </a:gradFill>
          </c:spPr>
          <c:dLbls>
            <c:dLbl>
              <c:idx val="3"/>
              <c:layout>
                <c:manualLayout>
                  <c:x val="-4.7625095250190498E-3"/>
                  <c:y val="-7.870370370370372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Лист5!$B$18:$B$22</c:f>
              <c:numCache>
                <c:formatCode>General</c:formatCode>
                <c:ptCount val="5"/>
                <c:pt idx="0">
                  <c:v>76</c:v>
                </c:pt>
                <c:pt idx="1">
                  <c:v>35.4</c:v>
                </c:pt>
                <c:pt idx="2">
                  <c:v>11</c:v>
                </c:pt>
                <c:pt idx="3">
                  <c:v>0.5</c:v>
                </c:pt>
                <c:pt idx="4">
                  <c:v>44.1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25000">
                  <a:srgbClr val="C00000"/>
                </a:gs>
                <a:gs pos="50000">
                  <a:schemeClr val="bg1"/>
                </a:gs>
                <a:gs pos="75000">
                  <a:srgbClr val="C00000"/>
                </a:gs>
              </a:gsLst>
              <a:lin ang="10800000" scaled="0"/>
            </a:gradFill>
          </c:spPr>
          <c:dLbls>
            <c:dLbl>
              <c:idx val="3"/>
              <c:layout>
                <c:manualLayout>
                  <c:x val="4.7625095250190498E-3"/>
                  <c:y val="-7.407407407407407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Лист5!$C$18:$C$22</c:f>
              <c:numCache>
                <c:formatCode>0.0</c:formatCode>
                <c:ptCount val="5"/>
                <c:pt idx="0">
                  <c:v>32.1</c:v>
                </c:pt>
                <c:pt idx="1">
                  <c:v>14.3</c:v>
                </c:pt>
                <c:pt idx="2">
                  <c:v>9.4</c:v>
                </c:pt>
                <c:pt idx="3">
                  <c:v>0.5</c:v>
                </c:pt>
                <c:pt idx="4">
                  <c:v>28</c:v>
                </c:pt>
              </c:numCache>
            </c:numRef>
          </c:val>
        </c:ser>
        <c:dLbls>
          <c:showVal val="1"/>
        </c:dLbls>
        <c:gapWidth val="48"/>
        <c:overlap val="-25"/>
        <c:axId val="138376320"/>
        <c:axId val="138377856"/>
      </c:barChart>
      <c:catAx>
        <c:axId val="138376320"/>
        <c:scaling>
          <c:orientation val="minMax"/>
        </c:scaling>
        <c:delete val="1"/>
        <c:axPos val="b"/>
        <c:majorTickMark val="none"/>
        <c:tickLblPos val="nextTo"/>
        <c:crossAx val="138377856"/>
        <c:crosses val="autoZero"/>
        <c:auto val="1"/>
        <c:lblAlgn val="ctr"/>
        <c:lblOffset val="100"/>
      </c:catAx>
      <c:valAx>
        <c:axId val="138377856"/>
        <c:scaling>
          <c:orientation val="minMax"/>
        </c:scaling>
        <c:delete val="1"/>
        <c:axPos val="l"/>
        <c:numFmt formatCode="General" sourceLinked="1"/>
        <c:tickLblPos val="nextTo"/>
        <c:crossAx val="138376320"/>
        <c:crosses val="autoZero"/>
        <c:crossBetween val="between"/>
      </c:valAx>
    </c:plotArea>
    <c:plotVisOnly val="1"/>
    <c:dispBlanksAs val="gap"/>
  </c:chart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25000">
                  <a:srgbClr val="0070C0"/>
                </a:gs>
                <a:gs pos="50000">
                  <a:schemeClr val="bg1"/>
                </a:gs>
                <a:gs pos="75000">
                  <a:srgbClr val="0070C0"/>
                </a:gs>
              </a:gsLst>
              <a:lin ang="10800000" scaled="0"/>
            </a:gradFill>
          </c:spPr>
          <c:dLbls>
            <c:dLbl>
              <c:idx val="2"/>
              <c:layout>
                <c:manualLayout>
                  <c:x val="-3.08641975308642E-3"/>
                  <c:y val="-2.777777777777779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Лист5!$B$25:$B$28</c:f>
              <c:numCache>
                <c:formatCode>General</c:formatCode>
                <c:ptCount val="4"/>
                <c:pt idx="0">
                  <c:v>98.8</c:v>
                </c:pt>
                <c:pt idx="1">
                  <c:v>33.5</c:v>
                </c:pt>
                <c:pt idx="2">
                  <c:v>2.4</c:v>
                </c:pt>
                <c:pt idx="3">
                  <c:v>32.5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25000">
                  <a:srgbClr val="C00000"/>
                </a:gs>
                <a:gs pos="50000">
                  <a:schemeClr val="bg1"/>
                </a:gs>
                <a:gs pos="75000">
                  <a:srgbClr val="C00000"/>
                </a:gs>
              </a:gsLst>
              <a:lin ang="10800000" scaled="0"/>
            </a:gradFill>
          </c:spPr>
          <c:dLbls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Лист5!$C$25:$C$28</c:f>
              <c:numCache>
                <c:formatCode>General</c:formatCode>
                <c:ptCount val="4"/>
                <c:pt idx="0">
                  <c:v>81.099999999999994</c:v>
                </c:pt>
                <c:pt idx="1">
                  <c:v>17.2</c:v>
                </c:pt>
                <c:pt idx="2">
                  <c:v>15.7</c:v>
                </c:pt>
                <c:pt idx="3">
                  <c:v>23.9</c:v>
                </c:pt>
              </c:numCache>
            </c:numRef>
          </c:val>
        </c:ser>
        <c:dLbls>
          <c:showVal val="1"/>
        </c:dLbls>
        <c:gapWidth val="48"/>
        <c:overlap val="-25"/>
        <c:axId val="138498048"/>
        <c:axId val="138499584"/>
      </c:barChart>
      <c:catAx>
        <c:axId val="138498048"/>
        <c:scaling>
          <c:orientation val="minMax"/>
        </c:scaling>
        <c:delete val="1"/>
        <c:axPos val="b"/>
        <c:majorTickMark val="none"/>
        <c:tickLblPos val="nextTo"/>
        <c:crossAx val="138499584"/>
        <c:crosses val="autoZero"/>
        <c:auto val="1"/>
        <c:lblAlgn val="ctr"/>
        <c:lblOffset val="100"/>
      </c:catAx>
      <c:valAx>
        <c:axId val="138499584"/>
        <c:scaling>
          <c:orientation val="minMax"/>
        </c:scaling>
        <c:delete val="1"/>
        <c:axPos val="l"/>
        <c:numFmt formatCode="General" sourceLinked="1"/>
        <c:tickLblPos val="nextTo"/>
        <c:crossAx val="138498048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1.9426224151093473E-2"/>
          <c:y val="6.8045222390450077E-2"/>
          <c:w val="0.96114755169781319"/>
          <c:h val="0.87525042561750832"/>
        </c:manualLayout>
      </c:layout>
      <c:barChart>
        <c:barDir val="col"/>
        <c:grouping val="stacked"/>
        <c:ser>
          <c:idx val="0"/>
          <c:order val="0"/>
          <c:tx>
            <c:strRef>
              <c:f>Лист1!$A$8</c:f>
              <c:strCache>
                <c:ptCount val="1"/>
                <c:pt idx="0">
                  <c:v>в том числе:                                                постоянные работники</c:v>
                </c:pt>
              </c:strCache>
            </c:strRef>
          </c:tx>
          <c:spPr>
            <a:gradFill>
              <a:gsLst>
                <a:gs pos="35000">
                  <a:srgbClr val="0070C0"/>
                </a:gs>
                <a:gs pos="50000">
                  <a:sysClr val="window" lastClr="FFFFFF"/>
                </a:gs>
                <a:gs pos="65000">
                  <a:srgbClr val="0070C0"/>
                </a:gs>
              </a:gsLst>
              <a:lin ang="0" scaled="0"/>
            </a:gradFill>
          </c:spPr>
          <c:val>
            <c:numRef>
              <c:f>Лист1!$B$8:$G$8</c:f>
              <c:numCache>
                <c:formatCode>General</c:formatCode>
                <c:ptCount val="6"/>
                <c:pt idx="0">
                  <c:v>7437.7</c:v>
                </c:pt>
                <c:pt idx="1">
                  <c:v>4767</c:v>
                </c:pt>
                <c:pt idx="2">
                  <c:v>3234.545454545455</c:v>
                </c:pt>
                <c:pt idx="3">
                  <c:v>2468.181818181818</c:v>
                </c:pt>
                <c:pt idx="4">
                  <c:v>652</c:v>
                </c:pt>
                <c:pt idx="5">
                  <c:v>896</c:v>
                </c:pt>
              </c:numCache>
            </c:numRef>
          </c:val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временные и сезонные работники </c:v>
                </c:pt>
              </c:strCache>
            </c:strRef>
          </c:tx>
          <c:spPr>
            <a:gradFill>
              <a:gsLst>
                <a:gs pos="35000">
                  <a:srgbClr val="FF0000"/>
                </a:gs>
                <a:gs pos="50000">
                  <a:sysClr val="window" lastClr="FFFFFF"/>
                </a:gs>
                <a:gs pos="65000">
                  <a:srgbClr val="FF0000"/>
                </a:gs>
              </a:gsLst>
              <a:lin ang="0" scaled="0"/>
            </a:gradFill>
          </c:spPr>
          <c:val>
            <c:numRef>
              <c:f>Лист1!$B$9:$G$9</c:f>
              <c:numCache>
                <c:formatCode>General</c:formatCode>
                <c:ptCount val="6"/>
                <c:pt idx="0">
                  <c:v>624.4</c:v>
                </c:pt>
                <c:pt idx="1">
                  <c:v>774</c:v>
                </c:pt>
                <c:pt idx="2">
                  <c:v>569</c:v>
                </c:pt>
                <c:pt idx="3">
                  <c:v>458</c:v>
                </c:pt>
                <c:pt idx="4">
                  <c:v>256</c:v>
                </c:pt>
                <c:pt idx="5">
                  <c:v>318</c:v>
                </c:pt>
              </c:numCache>
            </c:numRef>
          </c:val>
        </c:ser>
        <c:dLbls/>
        <c:gapWidth val="40"/>
        <c:overlap val="100"/>
        <c:axId val="44773376"/>
        <c:axId val="44774912"/>
      </c:barChart>
      <c:catAx>
        <c:axId val="44773376"/>
        <c:scaling>
          <c:orientation val="minMax"/>
        </c:scaling>
        <c:delete val="1"/>
        <c:axPos val="b"/>
        <c:tickLblPos val="nextTo"/>
        <c:crossAx val="44774912"/>
        <c:crosses val="autoZero"/>
        <c:auto val="1"/>
        <c:lblAlgn val="ctr"/>
        <c:lblOffset val="100"/>
      </c:catAx>
      <c:valAx>
        <c:axId val="44774912"/>
        <c:scaling>
          <c:orientation val="minMax"/>
        </c:scaling>
        <c:delete val="1"/>
        <c:axPos val="l"/>
        <c:numFmt formatCode="General" sourceLinked="1"/>
        <c:tickLblPos val="nextTo"/>
        <c:crossAx val="44773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4.7833374136080312E-2"/>
          <c:y val="8.7644730115858438E-2"/>
          <c:w val="0.90433325172783929"/>
          <c:h val="0.8921303824777117"/>
        </c:manualLayout>
      </c:layout>
      <c:barChart>
        <c:barDir val="col"/>
        <c:grouping val="percentStacked"/>
        <c:ser>
          <c:idx val="3"/>
          <c:order val="0"/>
          <c:spPr>
            <a:gradFill>
              <a:gsLst>
                <a:gs pos="1500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85000">
                  <a:schemeClr val="accent1">
                    <a:lumMod val="50000"/>
                  </a:schemeClr>
                </a:gs>
              </a:gsLst>
              <a:lin ang="0" scaled="0"/>
            </a:gradFill>
          </c:spPr>
          <c:dLbls>
            <c:dLbl>
              <c:idx val="0"/>
              <c:layout>
                <c:manualLayout>
                  <c:x val="0"/>
                  <c:y val="-8.1674310503219907E-3"/>
                </c:manualLayout>
              </c:layout>
              <c:tx>
                <c:rich>
                  <a:bodyPr/>
                  <a:lstStyle/>
                  <a:p>
                    <a:r>
                      <a:rPr lang="ru-RU" sz="900" b="1" i="0" u="none" strike="noStrike" kern="1200" baseline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2,6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6,4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900" b="1" i="0" u="none" strike="noStrike" kern="1200" baseline="0">
                    <a:solidFill>
                      <a:sysClr val="windowText" lastClr="00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Лист2!$E$12:$F$12</c:f>
              <c:numCache>
                <c:formatCode>General</c:formatCode>
                <c:ptCount val="2"/>
                <c:pt idx="0">
                  <c:v>58</c:v>
                </c:pt>
                <c:pt idx="1">
                  <c:v>1189</c:v>
                </c:pt>
              </c:numCache>
            </c:numRef>
          </c:val>
        </c:ser>
        <c:ser>
          <c:idx val="2"/>
          <c:order val="1"/>
          <c:spPr>
            <a:gradFill flip="none" rotWithShape="1">
              <a:gsLst>
                <a:gs pos="15000">
                  <a:schemeClr val="accent1">
                    <a:lumMod val="75000"/>
                  </a:schemeClr>
                </a:gs>
                <a:gs pos="50000">
                  <a:schemeClr val="bg1"/>
                </a:gs>
                <a:gs pos="85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b="1" i="0" u="none" strike="noStrike" kern="1200" baseline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83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78,6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900" b="1" i="0" u="none" strike="noStrike" kern="1200" baseline="0">
                    <a:solidFill>
                      <a:sysClr val="windowText" lastClr="00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Лист2!$E$11:$F$11</c:f>
              <c:numCache>
                <c:formatCode>General</c:formatCode>
                <c:ptCount val="2"/>
                <c:pt idx="0">
                  <c:v>1884</c:v>
                </c:pt>
                <c:pt idx="1">
                  <c:v>14710</c:v>
                </c:pt>
              </c:numCache>
            </c:numRef>
          </c:val>
        </c:ser>
        <c:ser>
          <c:idx val="1"/>
          <c:order val="2"/>
          <c:spPr>
            <a:gradFill flip="none" rotWithShape="1">
              <a:gsLst>
                <a:gs pos="15000">
                  <a:schemeClr val="accent1">
                    <a:lumMod val="60000"/>
                    <a:lumOff val="40000"/>
                  </a:schemeClr>
                </a:gs>
                <a:gs pos="50000">
                  <a:schemeClr val="bg1"/>
                </a:gs>
                <a:gs pos="85000">
                  <a:schemeClr val="accent1">
                    <a:lumMod val="60000"/>
                    <a:lumOff val="40000"/>
                  </a:schemeClr>
                </a:gs>
              </a:gsLst>
              <a:lin ang="0" scaled="0"/>
              <a:tileRect/>
            </a:gra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b="1" i="0" u="none" strike="noStrike" kern="1200" baseline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14,1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14,8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900" b="1" i="0" u="none" strike="noStrike" kern="1200" baseline="0">
                    <a:solidFill>
                      <a:sysClr val="windowText" lastClr="00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Лист2!$E$10:$F$10</c:f>
              <c:numCache>
                <c:formatCode>General</c:formatCode>
                <c:ptCount val="2"/>
                <c:pt idx="0">
                  <c:v>321</c:v>
                </c:pt>
                <c:pt idx="1">
                  <c:v>2766</c:v>
                </c:pt>
              </c:numCache>
            </c:numRef>
          </c:val>
        </c:ser>
        <c:ser>
          <c:idx val="0"/>
          <c:order val="3"/>
          <c:spPr>
            <a:gradFill>
              <a:gsLst>
                <a:gs pos="15000">
                  <a:schemeClr val="tx2">
                    <a:lumMod val="40000"/>
                    <a:lumOff val="60000"/>
                  </a:schemeClr>
                </a:gs>
                <a:gs pos="50000">
                  <a:schemeClr val="bg1"/>
                </a:gs>
                <a:gs pos="85000">
                  <a:schemeClr val="tx2">
                    <a:lumMod val="40000"/>
                    <a:lumOff val="60000"/>
                  </a:schemeClr>
                </a:gs>
              </a:gsLst>
              <a:lin ang="10800000" scaled="1"/>
            </a:gra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b="1">
                        <a:latin typeface="Arial" pitchFamily="34" charset="0"/>
                        <a:cs typeface="Arial" pitchFamily="34" charset="0"/>
                      </a:rPr>
                      <a:t>0,3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0,3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Лист2!$E$9:$F$9</c:f>
              <c:numCache>
                <c:formatCode>General</c:formatCode>
                <c:ptCount val="2"/>
                <c:pt idx="0">
                  <c:v>7</c:v>
                </c:pt>
                <c:pt idx="1">
                  <c:v>53</c:v>
                </c:pt>
              </c:numCache>
            </c:numRef>
          </c:val>
        </c:ser>
        <c:dLbls>
          <c:showVal val="1"/>
        </c:dLbls>
        <c:gapWidth val="95"/>
        <c:overlap val="100"/>
        <c:axId val="45602304"/>
        <c:axId val="45603840"/>
      </c:barChart>
      <c:catAx>
        <c:axId val="45602304"/>
        <c:scaling>
          <c:orientation val="minMax"/>
        </c:scaling>
        <c:delete val="1"/>
        <c:axPos val="b"/>
        <c:majorTickMark val="none"/>
        <c:tickLblPos val="nextTo"/>
        <c:crossAx val="45603840"/>
        <c:crosses val="autoZero"/>
        <c:auto val="1"/>
        <c:lblAlgn val="ctr"/>
        <c:lblOffset val="100"/>
      </c:catAx>
      <c:valAx>
        <c:axId val="45603840"/>
        <c:scaling>
          <c:orientation val="minMax"/>
        </c:scaling>
        <c:delete val="1"/>
        <c:axPos val="l"/>
        <c:numFmt formatCode="0%" sourceLinked="1"/>
        <c:tickLblPos val="nextTo"/>
        <c:crossAx val="45602304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9149198520345256E-2"/>
          <c:y val="9.4417410110840774E-2"/>
          <c:w val="0.90430195917248934"/>
          <c:h val="0.90558258988915896"/>
        </c:manualLayout>
      </c:layout>
      <c:barChart>
        <c:barDir val="col"/>
        <c:grouping val="percentStacked"/>
        <c:ser>
          <c:idx val="3"/>
          <c:order val="0"/>
          <c:spPr>
            <a:gradFill>
              <a:gsLst>
                <a:gs pos="15000">
                  <a:schemeClr val="accent2">
                    <a:lumMod val="50000"/>
                  </a:schemeClr>
                </a:gs>
                <a:gs pos="50000">
                  <a:schemeClr val="bg1"/>
                </a:gs>
                <a:gs pos="85000">
                  <a:schemeClr val="accent2">
                    <a:lumMod val="50000"/>
                  </a:schemeClr>
                </a:gs>
              </a:gsLst>
              <a:lin ang="10800000" scaled="1"/>
            </a:gradFill>
          </c:spPr>
          <c:dLbls>
            <c:txPr>
              <a:bodyPr/>
              <a:lstStyle/>
              <a:p>
                <a:pPr algn="ctr">
                  <a:defRPr lang="ru-RU" sz="900" b="1" i="0" u="none" strike="noStrike" kern="1200" baseline="0">
                    <a:solidFill>
                      <a:sysClr val="windowText" lastClr="00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Лист2!$G$17:$H$17</c:f>
              <c:numCache>
                <c:formatCode>0.0</c:formatCode>
                <c:ptCount val="2"/>
                <c:pt idx="0">
                  <c:v>4.7577092511013221</c:v>
                </c:pt>
                <c:pt idx="1">
                  <c:v>10.481256753387084</c:v>
                </c:pt>
              </c:numCache>
            </c:numRef>
          </c:val>
        </c:ser>
        <c:ser>
          <c:idx val="2"/>
          <c:order val="1"/>
          <c:spPr>
            <a:gradFill>
              <a:gsLst>
                <a:gs pos="15000">
                  <a:schemeClr val="accent2">
                    <a:lumMod val="75000"/>
                  </a:schemeClr>
                </a:gs>
                <a:gs pos="50000">
                  <a:schemeClr val="bg1"/>
                </a:gs>
                <a:gs pos="85000">
                  <a:schemeClr val="accent2">
                    <a:lumMod val="75000"/>
                  </a:schemeClr>
                </a:gs>
              </a:gsLst>
              <a:lin ang="10800000" scaled="1"/>
            </a:gradFill>
          </c:spPr>
          <c:dLbls>
            <c:txPr>
              <a:bodyPr/>
              <a:lstStyle/>
              <a:p>
                <a:pPr algn="ctr">
                  <a:defRPr lang="ru-RU" sz="900" b="1" i="0" u="none" strike="noStrike" kern="1200" baseline="0">
                    <a:solidFill>
                      <a:sysClr val="windowText" lastClr="00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Лист2!$G$16:$H$16</c:f>
              <c:numCache>
                <c:formatCode>0.0</c:formatCode>
                <c:ptCount val="2"/>
                <c:pt idx="0">
                  <c:v>79.647577092511</c:v>
                </c:pt>
                <c:pt idx="1">
                  <c:v>75.754301388080776</c:v>
                </c:pt>
              </c:numCache>
            </c:numRef>
          </c:val>
        </c:ser>
        <c:ser>
          <c:idx val="1"/>
          <c:order val="2"/>
          <c:spPr>
            <a:gradFill>
              <a:gsLst>
                <a:gs pos="15000">
                  <a:schemeClr val="accent2">
                    <a:lumMod val="60000"/>
                    <a:lumOff val="40000"/>
                  </a:schemeClr>
                </a:gs>
                <a:gs pos="50000">
                  <a:schemeClr val="bg1"/>
                </a:gs>
                <a:gs pos="85000">
                  <a:schemeClr val="accent2">
                    <a:lumMod val="60000"/>
                    <a:lumOff val="40000"/>
                  </a:schemeClr>
                </a:gs>
              </a:gsLst>
              <a:lin ang="10800000" scaled="1"/>
            </a:gradFill>
          </c:spPr>
          <c:dLbls>
            <c:txPr>
              <a:bodyPr/>
              <a:lstStyle/>
              <a:p>
                <a:pPr algn="ctr">
                  <a:defRPr lang="ru-RU" sz="900" b="1" i="0" u="none" strike="noStrike" kern="1200" baseline="0">
                    <a:solidFill>
                      <a:sysClr val="windowText" lastClr="00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Лист2!$G$15:$H$15</c:f>
              <c:numCache>
                <c:formatCode>0.0</c:formatCode>
                <c:ptCount val="2"/>
                <c:pt idx="0">
                  <c:v>15.330396475770925</c:v>
                </c:pt>
                <c:pt idx="1">
                  <c:v>13.556645332890035</c:v>
                </c:pt>
              </c:numCache>
            </c:numRef>
          </c:val>
        </c:ser>
        <c:ser>
          <c:idx val="0"/>
          <c:order val="3"/>
          <c:spPr>
            <a:gradFill>
              <a:gsLst>
                <a:gs pos="15000">
                  <a:schemeClr val="accent2">
                    <a:lumMod val="40000"/>
                    <a:lumOff val="60000"/>
                  </a:schemeClr>
                </a:gs>
                <a:gs pos="50000">
                  <a:schemeClr val="bg1"/>
                </a:gs>
                <a:gs pos="85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</a:gradFill>
          </c:spPr>
          <c:dLbls>
            <c:txPr>
              <a:bodyPr/>
              <a:lstStyle/>
              <a:p>
                <a:pPr>
                  <a:defRPr sz="9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Лист2!$G$14:$H$14</c:f>
              <c:numCache>
                <c:formatCode>0.0</c:formatCode>
                <c:ptCount val="2"/>
                <c:pt idx="0">
                  <c:v>0.26431718061674014</c:v>
                </c:pt>
                <c:pt idx="1">
                  <c:v>0.20779652564209128</c:v>
                </c:pt>
              </c:numCache>
            </c:numRef>
          </c:val>
        </c:ser>
        <c:dLbls>
          <c:showVal val="1"/>
        </c:dLbls>
        <c:gapWidth val="95"/>
        <c:overlap val="100"/>
        <c:axId val="45791104"/>
        <c:axId val="45792640"/>
      </c:barChart>
      <c:catAx>
        <c:axId val="45791104"/>
        <c:scaling>
          <c:orientation val="minMax"/>
        </c:scaling>
        <c:delete val="1"/>
        <c:axPos val="b"/>
        <c:majorTickMark val="none"/>
        <c:tickLblPos val="nextTo"/>
        <c:crossAx val="45792640"/>
        <c:crosses val="autoZero"/>
        <c:auto val="1"/>
        <c:lblAlgn val="ctr"/>
        <c:lblOffset val="100"/>
      </c:catAx>
      <c:valAx>
        <c:axId val="45792640"/>
        <c:scaling>
          <c:orientation val="minMax"/>
        </c:scaling>
        <c:delete val="1"/>
        <c:axPos val="l"/>
        <c:numFmt formatCode="0%" sourceLinked="1"/>
        <c:tickLblPos val="nextTo"/>
        <c:crossAx val="45791104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Лист2!$A$10:$A$14</c:f>
              <c:strCache>
                <c:ptCount val="5"/>
                <c:pt idx="0">
                  <c:v>до 4 лет</c:v>
                </c:pt>
                <c:pt idx="1">
                  <c:v>5-10 лет</c:v>
                </c:pt>
                <c:pt idx="2">
                  <c:v>11-20 лет</c:v>
                </c:pt>
                <c:pt idx="3">
                  <c:v>21-30 лет</c:v>
                </c:pt>
                <c:pt idx="4">
                  <c:v>31  и более лет</c:v>
                </c:pt>
              </c:strCache>
            </c:strRef>
          </c:cat>
          <c:val>
            <c:numRef>
              <c:f>Лист2!$B$10:$B$14</c:f>
              <c:numCache>
                <c:formatCode>0.0</c:formatCode>
                <c:ptCount val="5"/>
                <c:pt idx="0">
                  <c:v>9.5092024539877329</c:v>
                </c:pt>
                <c:pt idx="1">
                  <c:v>16.871165644171782</c:v>
                </c:pt>
                <c:pt idx="2">
                  <c:v>18.404907975460123</c:v>
                </c:pt>
                <c:pt idx="3">
                  <c:v>18.711656441717793</c:v>
                </c:pt>
                <c:pt idx="4">
                  <c:v>36.503067484662559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gradFill rotWithShape="1">
                <a:gsLst>
                  <a:gs pos="35000">
                    <a:schemeClr val="accent6"/>
                  </a:gs>
                  <a:gs pos="49000">
                    <a:schemeClr val="bg1"/>
                  </a:gs>
                  <a:gs pos="65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50000">
                    <a:schemeClr val="bg1"/>
                  </a:gs>
                  <a:gs pos="35000">
                    <a:schemeClr val="accent6"/>
                  </a:gs>
                  <a:gs pos="65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50000">
                    <a:schemeClr val="bg1"/>
                  </a:gs>
                  <a:gs pos="65420">
                    <a:srgbClr val="92D050"/>
                  </a:gs>
                  <a:gs pos="35000">
                    <a:srgbClr val="92D050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35000">
                    <a:srgbClr val="92D050"/>
                  </a:gs>
                  <a:gs pos="50000">
                    <a:schemeClr val="bg1"/>
                  </a:gs>
                  <a:gs pos="65000">
                    <a:srgbClr val="92D050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gradFill rotWithShape="1">
                <a:gsLst>
                  <a:gs pos="35000">
                    <a:srgbClr val="C00000"/>
                  </a:gs>
                  <a:gs pos="50000">
                    <a:schemeClr val="bg1"/>
                  </a:gs>
                  <a:gs pos="65000">
                    <a:srgbClr val="C00000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spPr>
              <a:gradFill rotWithShape="1">
                <a:gsLst>
                  <a:gs pos="35000">
                    <a:srgbClr val="C00000"/>
                  </a:gs>
                  <a:gs pos="50000">
                    <a:schemeClr val="bg1"/>
                  </a:gs>
                  <a:gs pos="65000">
                    <a:srgbClr val="C00000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howVal val="1"/>
          </c:dLbls>
          <c:val>
            <c:numRef>
              <c:f>Лист3!$B$15:$G$15</c:f>
              <c:numCache>
                <c:formatCode>0</c:formatCode>
                <c:ptCount val="6"/>
                <c:pt idx="0">
                  <c:v>7934.7736363636377</c:v>
                </c:pt>
                <c:pt idx="1">
                  <c:v>7419.3212403100788</c:v>
                </c:pt>
                <c:pt idx="2">
                  <c:v>5248.1572727272724</c:v>
                </c:pt>
                <c:pt idx="3">
                  <c:v>5949.6809302325582</c:v>
                </c:pt>
                <c:pt idx="4">
                  <c:v>2730.0936363636365</c:v>
                </c:pt>
                <c:pt idx="5">
                  <c:v>3382.3291472868218</c:v>
                </c:pt>
              </c:numCache>
            </c:numRef>
          </c:val>
        </c:ser>
        <c:dLbls>
          <c:showVal val="1"/>
        </c:dLbls>
        <c:gapWidth val="60"/>
        <c:axId val="69219456"/>
        <c:axId val="69220992"/>
      </c:barChart>
      <c:catAx>
        <c:axId val="69219456"/>
        <c:scaling>
          <c:orientation val="minMax"/>
        </c:scaling>
        <c:delete val="1"/>
        <c:axPos val="b"/>
        <c:majorTickMark val="none"/>
        <c:tickLblPos val="nextTo"/>
        <c:crossAx val="69220992"/>
        <c:crosses val="autoZero"/>
        <c:auto val="1"/>
        <c:lblAlgn val="ctr"/>
        <c:lblOffset val="100"/>
      </c:catAx>
      <c:valAx>
        <c:axId val="69220992"/>
        <c:scaling>
          <c:orientation val="minMax"/>
        </c:scaling>
        <c:delete val="1"/>
        <c:axPos val="l"/>
        <c:numFmt formatCode="0" sourceLinked="1"/>
        <c:tickLblPos val="nextTo"/>
        <c:crossAx val="69219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800" b="1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7.0555555555555538E-2"/>
          <c:w val="1"/>
          <c:h val="0.85888888888888903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gradFill>
                <a:gsLst>
                  <a:gs pos="35000">
                    <a:schemeClr val="accent6"/>
                  </a:gs>
                  <a:gs pos="50000">
                    <a:schemeClr val="bg1"/>
                  </a:gs>
                  <a:gs pos="65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>
                <a:gsLst>
                  <a:gs pos="35000">
                    <a:schemeClr val="accent6"/>
                  </a:gs>
                  <a:gs pos="50000">
                    <a:schemeClr val="bg1"/>
                  </a:gs>
                  <a:gs pos="65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>
                <a:gsLst>
                  <a:gs pos="35000">
                    <a:srgbClr val="92D050"/>
                  </a:gs>
                  <a:gs pos="50000">
                    <a:schemeClr val="bg1"/>
                  </a:gs>
                  <a:gs pos="65000">
                    <a:srgbClr val="92D050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35000">
                    <a:srgbClr val="92D050"/>
                  </a:gs>
                  <a:gs pos="50000">
                    <a:schemeClr val="bg1"/>
                  </a:gs>
                  <a:gs pos="65000">
                    <a:srgbClr val="92D050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gradFill rotWithShape="1">
                <a:gsLst>
                  <a:gs pos="65000">
                    <a:srgbClr val="C00000"/>
                  </a:gs>
                  <a:gs pos="35000">
                    <a:srgbClr val="C00000"/>
                  </a:gs>
                  <a:gs pos="50000">
                    <a:schemeClr val="bg1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spPr>
              <a:gradFill rotWithShape="1">
                <a:gsLst>
                  <a:gs pos="35000">
                    <a:srgbClr val="C00000"/>
                  </a:gs>
                  <a:gs pos="50000">
                    <a:schemeClr val="bg1"/>
                  </a:gs>
                  <a:gs pos="65000">
                    <a:srgbClr val="C00000"/>
                  </a:gs>
                </a:gsLst>
                <a:lin ang="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Лист3!$B$16:$G$16</c:f>
              <c:numCache>
                <c:formatCode>0</c:formatCode>
                <c:ptCount val="6"/>
                <c:pt idx="0">
                  <c:v>137.2556902157848</c:v>
                </c:pt>
                <c:pt idx="1">
                  <c:v>291.00987936093907</c:v>
                </c:pt>
                <c:pt idx="2">
                  <c:v>133.10464085131539</c:v>
                </c:pt>
                <c:pt idx="3">
                  <c:v>285.18901206390615</c:v>
                </c:pt>
                <c:pt idx="4">
                  <c:v>86.379544782737213</c:v>
                </c:pt>
                <c:pt idx="5">
                  <c:v>216.73818063253998</c:v>
                </c:pt>
              </c:numCache>
            </c:numRef>
          </c:val>
        </c:ser>
        <c:dLbls>
          <c:showVal val="1"/>
        </c:dLbls>
        <c:gapWidth val="60"/>
        <c:axId val="70463872"/>
        <c:axId val="70465408"/>
      </c:barChart>
      <c:catAx>
        <c:axId val="70463872"/>
        <c:scaling>
          <c:orientation val="minMax"/>
        </c:scaling>
        <c:delete val="1"/>
        <c:axPos val="b"/>
        <c:majorTickMark val="none"/>
        <c:tickLblPos val="nextTo"/>
        <c:crossAx val="70465408"/>
        <c:crosses val="autoZero"/>
        <c:auto val="1"/>
        <c:lblAlgn val="ctr"/>
        <c:lblOffset val="100"/>
      </c:catAx>
      <c:valAx>
        <c:axId val="70465408"/>
        <c:scaling>
          <c:orientation val="minMax"/>
        </c:scaling>
        <c:delete val="1"/>
        <c:axPos val="l"/>
        <c:numFmt formatCode="0" sourceLinked="1"/>
        <c:tickLblPos val="nextTo"/>
        <c:crossAx val="70463872"/>
        <c:crosses val="autoZero"/>
        <c:crossBetween val="between"/>
      </c:valAx>
    </c:plotArea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0.11876</cdr:x>
      <cdr:y>0.72679</cdr:y>
    </cdr:from>
    <cdr:to>
      <cdr:x>0.16264</cdr:x>
      <cdr:y>0.79126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5190" y="2347487"/>
          <a:ext cx="327025" cy="208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1000" b="1" dirty="0" smtClean="0">
              <a:latin typeface="Arial" pitchFamily="34" charset="0"/>
              <a:cs typeface="Arial" pitchFamily="34" charset="0"/>
            </a:rPr>
            <a:t>645</a:t>
          </a:r>
        </a:p>
      </cdr:txBody>
    </cdr:sp>
  </cdr:relSizeAnchor>
  <cdr:relSizeAnchor xmlns:cdr="http://schemas.openxmlformats.org/drawingml/2006/chartDrawing">
    <cdr:from>
      <cdr:x>0.30707</cdr:x>
      <cdr:y>0.28906</cdr:y>
    </cdr:from>
    <cdr:to>
      <cdr:x>0.36842</cdr:x>
      <cdr:y>0.36937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8724" y="933641"/>
          <a:ext cx="457200" cy="259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2772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0.41252</cdr:x>
      <cdr:y>0.8317</cdr:y>
    </cdr:from>
    <cdr:to>
      <cdr:x>0.48332</cdr:x>
      <cdr:y>0.90047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74670" y="2686310"/>
          <a:ext cx="527685" cy="222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221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0.4943</cdr:x>
      <cdr:y>0.80289</cdr:y>
    </cdr:from>
    <cdr:to>
      <cdr:x>0.5625</cdr:x>
      <cdr:y>0.87166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84208" y="2593256"/>
          <a:ext cx="508253" cy="222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295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0.6115</cdr:x>
      <cdr:y>0.00516</cdr:y>
    </cdr:from>
    <cdr:to>
      <cdr:x>0.68391</cdr:x>
      <cdr:y>0.15612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57713" y="16669"/>
          <a:ext cx="539685" cy="487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398,2 </a:t>
          </a:r>
        </a:p>
        <a:p xmlns:a="http://schemas.openxmlformats.org/drawingml/2006/main">
          <a:r>
            <a:rPr lang="ru-RU" sz="1000" b="1" dirty="0" err="1" smtClean="0">
              <a:latin typeface="Arial" pitchFamily="34" charset="0"/>
              <a:cs typeface="Arial" pitchFamily="34" charset="0"/>
            </a:rPr>
            <a:t>тыс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0.68774</cdr:x>
      <cdr:y>0.02875</cdr:y>
    </cdr:from>
    <cdr:to>
      <cdr:x>0.74908</cdr:x>
      <cdr:y>0.17971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25910" y="92869"/>
          <a:ext cx="457200" cy="487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389,3</a:t>
          </a:r>
        </a:p>
        <a:p xmlns:a="http://schemas.openxmlformats.org/drawingml/2006/main">
          <a:r>
            <a:rPr lang="ru-RU" sz="1000" b="1" dirty="0" err="1" smtClean="0">
              <a:latin typeface="Arial" pitchFamily="34" charset="0"/>
              <a:cs typeface="Arial" pitchFamily="34" charset="0"/>
            </a:rPr>
            <a:t>тыс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0.81362</cdr:x>
      <cdr:y>0.61883</cdr:y>
    </cdr:from>
    <cdr:to>
      <cdr:x>0.87371</cdr:x>
      <cdr:y>0.73006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064158" y="1998767"/>
          <a:ext cx="447864" cy="359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1207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0.88253</cdr:x>
      <cdr:y>0.60752</cdr:y>
    </cdr:from>
    <cdr:to>
      <cdr:x>0.94742</cdr:x>
      <cdr:y>0.69798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577805" y="1962239"/>
          <a:ext cx="483615" cy="292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1215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0.61457</cdr:x>
      <cdr:y>0.17011</cdr:y>
    </cdr:from>
    <cdr:to>
      <cdr:x>0.65696</cdr:x>
      <cdr:y>0.20414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419599" y="381000"/>
          <a:ext cx="304800" cy="7620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0.61457</cdr:x>
      <cdr:y>0.10207</cdr:y>
    </cdr:from>
    <cdr:to>
      <cdr:x>0.65696</cdr:x>
      <cdr:y>0.13609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419599" y="228600"/>
          <a:ext cx="304800" cy="76200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0.06358</cdr:x>
      <cdr:y>0.51034</cdr:y>
    </cdr:from>
    <cdr:to>
      <cdr:x>0.13775</cdr:x>
      <cdr:y>0.59906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7199" y="1143000"/>
          <a:ext cx="533400" cy="198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74377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0.22252</cdr:x>
      <cdr:y>0.64643</cdr:y>
    </cdr:from>
    <cdr:to>
      <cdr:x>0.29669</cdr:x>
      <cdr:y>0.73515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00199" y="1447800"/>
          <a:ext cx="533400" cy="198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31780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0.39206</cdr:x>
      <cdr:y>0.71447</cdr:y>
    </cdr:from>
    <cdr:to>
      <cdr:x>0.45563</cdr:x>
      <cdr:y>0.8032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19399" y="1600200"/>
          <a:ext cx="457200" cy="198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3558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0.551</cdr:x>
      <cdr:y>0.78252</cdr:y>
    </cdr:from>
    <cdr:to>
      <cdr:x>0.61457</cdr:x>
      <cdr:y>0.87124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962399" y="1752600"/>
          <a:ext cx="457200" cy="198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2715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0.69934</cdr:x>
      <cdr:y>0.85057</cdr:y>
    </cdr:from>
    <cdr:to>
      <cdr:x>0.76292</cdr:x>
      <cdr:y>0.95263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029199" y="19050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326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0.86888</cdr:x>
      <cdr:y>0.85057</cdr:y>
    </cdr:from>
    <cdr:to>
      <cdr:x>0.92849</cdr:x>
      <cdr:y>0.93929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248399" y="1905000"/>
          <a:ext cx="428689" cy="198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448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0.22252</cdr:x>
      <cdr:y>0.37425</cdr:y>
    </cdr:from>
    <cdr:to>
      <cdr:x>0.2861</cdr:x>
      <cdr:y>0.47632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600199" y="8382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1935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0.05298</cdr:x>
      <cdr:y>0.13609</cdr:y>
    </cdr:from>
    <cdr:to>
      <cdr:x>0.18013</cdr:x>
      <cdr:y>0.23816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80999" y="304800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50" b="1" dirty="0" smtClean="0">
              <a:latin typeface="Arial" pitchFamily="34" charset="0"/>
              <a:cs typeface="Arial" pitchFamily="34" charset="0"/>
            </a:rPr>
            <a:t>3122</a:t>
          </a:r>
          <a:endParaRPr lang="ru-RU" sz="95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0.39206</cdr:x>
      <cdr:y>0.54436</cdr:y>
    </cdr:from>
    <cdr:to>
      <cdr:x>0.51921</cdr:x>
      <cdr:y>0.95263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819399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50" b="1" dirty="0" smtClean="0">
              <a:latin typeface="Arial" pitchFamily="34" charset="0"/>
              <a:cs typeface="Arial" pitchFamily="34" charset="0"/>
            </a:rPr>
            <a:t>569</a:t>
          </a:r>
          <a:endParaRPr lang="ru-RU" sz="95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0.5404</cdr:x>
      <cdr:y>0.57838</cdr:y>
    </cdr:from>
    <cdr:to>
      <cdr:x>0.66756</cdr:x>
      <cdr:y>0.68045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886199" y="1295400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50" b="1" dirty="0" smtClean="0">
              <a:latin typeface="Arial" pitchFamily="34" charset="0"/>
              <a:cs typeface="Arial" pitchFamily="34" charset="0"/>
            </a:rPr>
            <a:t>458</a:t>
          </a:r>
          <a:endParaRPr lang="ru-RU" sz="95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0.70994</cdr:x>
      <cdr:y>0.78252</cdr:y>
    </cdr:from>
    <cdr:to>
      <cdr:x>0.79471</cdr:x>
      <cdr:y>0.88459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105399" y="1752600"/>
          <a:ext cx="609600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ru-RU" sz="1000" b="1" dirty="0" smtClean="0">
              <a:latin typeface="Arial" pitchFamily="34" charset="0"/>
              <a:cs typeface="Arial" pitchFamily="34" charset="0"/>
            </a:rPr>
            <a:t>64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0.85315</cdr:x>
      <cdr:y>0.7485</cdr:y>
    </cdr:from>
    <cdr:to>
      <cdr:x>0.92336</cdr:x>
      <cdr:y>0.83722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135272" y="1676400"/>
          <a:ext cx="504889" cy="198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Arial" pitchFamily="34" charset="0"/>
              <a:cs typeface="Arial" pitchFamily="34" charset="0"/>
            </a:rPr>
            <a:t>106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0.65696</cdr:x>
      <cdr:y>0.06805</cdr:y>
    </cdr:from>
    <cdr:to>
      <cdr:x>0.78411</cdr:x>
      <cdr:y>0.3062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724399" y="152400"/>
          <a:ext cx="914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Постоянные работники</a:t>
          </a:r>
        </a:p>
        <a:p xmlns:a="http://schemas.openxmlformats.org/drawingml/2006/main">
          <a:r>
            <a:rPr lang="ru-RU" sz="1000" b="1" dirty="0" smtClean="0">
              <a:latin typeface="Arial" pitchFamily="34" charset="0"/>
              <a:cs typeface="Arial" pitchFamily="34" charset="0"/>
            </a:rPr>
            <a:t>Временные и сезонные работники</a:t>
          </a:r>
          <a:endParaRPr lang="ru-RU" sz="1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0.05948</cdr:x>
      <cdr:y>0.78787</cdr:y>
    </cdr:from>
    <cdr:to>
      <cdr:x>0.09725</cdr:x>
      <cdr:y>0.96495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266608" y="2281384"/>
          <a:ext cx="485766" cy="245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Arial" pitchFamily="34" charset="0"/>
              <a:cs typeface="Arial" pitchFamily="34" charset="0"/>
            </a:rPr>
            <a:t>2006</a:t>
          </a:r>
        </a:p>
      </cdr:txBody>
    </cdr:sp>
  </cdr:relSizeAnchor>
  <cdr:relSizeAnchor xmlns:cdr="http://schemas.openxmlformats.org/drawingml/2006/chartDrawing">
    <cdr:from>
      <cdr:x>0.26582</cdr:x>
      <cdr:y>0.78787</cdr:y>
    </cdr:from>
    <cdr:to>
      <cdr:x>0.30358</cdr:x>
      <cdr:y>0.96495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1608015" y="2281416"/>
          <a:ext cx="485766" cy="245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Arial" pitchFamily="34" charset="0"/>
              <a:cs typeface="Arial" pitchFamily="34" charset="0"/>
            </a:rPr>
            <a:t>2006</a:t>
          </a:r>
        </a:p>
      </cdr:txBody>
    </cdr:sp>
  </cdr:relSizeAnchor>
  <cdr:relSizeAnchor xmlns:cdr="http://schemas.openxmlformats.org/drawingml/2006/chartDrawing">
    <cdr:from>
      <cdr:x>0.86314</cdr:x>
      <cdr:y>0.7922</cdr:y>
    </cdr:from>
    <cdr:to>
      <cdr:x>0.90091</cdr:x>
      <cdr:y>0.96928</cdr:y>
    </cdr:to>
    <cdr:sp macro="" textlink="">
      <cdr:nvSpPr>
        <cdr:cNvPr id="5" name="TextBox 1"/>
        <cdr:cNvSpPr txBox="1"/>
      </cdr:nvSpPr>
      <cdr:spPr>
        <a:xfrm xmlns:a="http://schemas.openxmlformats.org/drawingml/2006/main" rot="16200000">
          <a:off x="5491389" y="2293260"/>
          <a:ext cx="485766" cy="245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Arial" pitchFamily="34" charset="0"/>
              <a:cs typeface="Arial" pitchFamily="34" charset="0"/>
            </a:rPr>
            <a:t>2006</a:t>
          </a:r>
        </a:p>
      </cdr:txBody>
    </cdr:sp>
  </cdr:relSizeAnchor>
  <cdr:relSizeAnchor xmlns:cdr="http://schemas.openxmlformats.org/drawingml/2006/chartDrawing">
    <cdr:from>
      <cdr:x>0.66478</cdr:x>
      <cdr:y>0.79156</cdr:y>
    </cdr:from>
    <cdr:to>
      <cdr:x>0.70255</cdr:x>
      <cdr:y>0.96865</cdr:y>
    </cdr:to>
    <cdr:sp macro="" textlink="">
      <cdr:nvSpPr>
        <cdr:cNvPr id="6" name="TextBox 1"/>
        <cdr:cNvSpPr txBox="1"/>
      </cdr:nvSpPr>
      <cdr:spPr>
        <a:xfrm xmlns:a="http://schemas.openxmlformats.org/drawingml/2006/main" rot="16200000">
          <a:off x="4201768" y="2291527"/>
          <a:ext cx="485766" cy="245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Arial" pitchFamily="34" charset="0"/>
              <a:cs typeface="Arial" pitchFamily="34" charset="0"/>
            </a:rPr>
            <a:t>2006</a:t>
          </a:r>
        </a:p>
      </cdr:txBody>
    </cdr:sp>
  </cdr:relSizeAnchor>
  <cdr:relSizeAnchor xmlns:cdr="http://schemas.openxmlformats.org/drawingml/2006/chartDrawing">
    <cdr:from>
      <cdr:x>0.46161</cdr:x>
      <cdr:y>0.78787</cdr:y>
    </cdr:from>
    <cdr:to>
      <cdr:x>0.49938</cdr:x>
      <cdr:y>0.96495</cdr:y>
    </cdr:to>
    <cdr:sp macro="" textlink="">
      <cdr:nvSpPr>
        <cdr:cNvPr id="7" name="TextBox 1"/>
        <cdr:cNvSpPr txBox="1"/>
      </cdr:nvSpPr>
      <cdr:spPr>
        <a:xfrm xmlns:a="http://schemas.openxmlformats.org/drawingml/2006/main" rot="16200000">
          <a:off x="2880922" y="2281384"/>
          <a:ext cx="485766" cy="245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Arial" pitchFamily="34" charset="0"/>
              <a:cs typeface="Arial" pitchFamily="34" charset="0"/>
            </a:rPr>
            <a:t>2006</a:t>
          </a:r>
        </a:p>
      </cdr:txBody>
    </cdr:sp>
  </cdr:relSizeAnchor>
  <cdr:relSizeAnchor xmlns:cdr="http://schemas.openxmlformats.org/drawingml/2006/chartDrawing">
    <cdr:from>
      <cdr:x>0.14153</cdr:x>
      <cdr:y>0.79156</cdr:y>
    </cdr:from>
    <cdr:to>
      <cdr:x>0.1793</cdr:x>
      <cdr:y>0.96865</cdr:y>
    </cdr:to>
    <cdr:sp macro="" textlink="">
      <cdr:nvSpPr>
        <cdr:cNvPr id="8" name="TextBox 1"/>
        <cdr:cNvSpPr txBox="1"/>
      </cdr:nvSpPr>
      <cdr:spPr>
        <a:xfrm xmlns:a="http://schemas.openxmlformats.org/drawingml/2006/main" rot="16200000">
          <a:off x="800008" y="2291527"/>
          <a:ext cx="485766" cy="245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Arial" pitchFamily="34" charset="0"/>
              <a:cs typeface="Arial" pitchFamily="34" charset="0"/>
            </a:rPr>
            <a:t>2016</a:t>
          </a:r>
        </a:p>
      </cdr:txBody>
    </cdr:sp>
  </cdr:relSizeAnchor>
  <cdr:relSizeAnchor xmlns:cdr="http://schemas.openxmlformats.org/drawingml/2006/chartDrawing">
    <cdr:from>
      <cdr:x>0.92863</cdr:x>
      <cdr:y>0.79156</cdr:y>
    </cdr:from>
    <cdr:to>
      <cdr:x>0.9664</cdr:x>
      <cdr:y>0.96865</cdr:y>
    </cdr:to>
    <cdr:sp macro="" textlink="">
      <cdr:nvSpPr>
        <cdr:cNvPr id="9" name="TextBox 1"/>
        <cdr:cNvSpPr txBox="1"/>
      </cdr:nvSpPr>
      <cdr:spPr>
        <a:xfrm xmlns:a="http://schemas.openxmlformats.org/drawingml/2006/main" rot="16200000">
          <a:off x="5917125" y="2291528"/>
          <a:ext cx="485766" cy="245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Arial" pitchFamily="34" charset="0"/>
              <a:cs typeface="Arial" pitchFamily="34" charset="0"/>
            </a:rPr>
            <a:t>2016</a:t>
          </a:r>
        </a:p>
      </cdr:txBody>
    </cdr:sp>
  </cdr:relSizeAnchor>
  <cdr:relSizeAnchor xmlns:cdr="http://schemas.openxmlformats.org/drawingml/2006/chartDrawing">
    <cdr:from>
      <cdr:x>0.73929</cdr:x>
      <cdr:y>0.79156</cdr:y>
    </cdr:from>
    <cdr:to>
      <cdr:x>0.77706</cdr:x>
      <cdr:y>0.96865</cdr:y>
    </cdr:to>
    <cdr:sp macro="" textlink="">
      <cdr:nvSpPr>
        <cdr:cNvPr id="10" name="TextBox 1"/>
        <cdr:cNvSpPr txBox="1"/>
      </cdr:nvSpPr>
      <cdr:spPr>
        <a:xfrm xmlns:a="http://schemas.openxmlformats.org/drawingml/2006/main" rot="16200000">
          <a:off x="4686209" y="2291527"/>
          <a:ext cx="485766" cy="245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Arial" pitchFamily="34" charset="0"/>
              <a:cs typeface="Arial" pitchFamily="34" charset="0"/>
            </a:rPr>
            <a:t>2016</a:t>
          </a:r>
        </a:p>
      </cdr:txBody>
    </cdr:sp>
  </cdr:relSizeAnchor>
  <cdr:relSizeAnchor xmlns:cdr="http://schemas.openxmlformats.org/drawingml/2006/chartDrawing">
    <cdr:from>
      <cdr:x>0.54043</cdr:x>
      <cdr:y>0.79156</cdr:y>
    </cdr:from>
    <cdr:to>
      <cdr:x>0.5782</cdr:x>
      <cdr:y>0.96865</cdr:y>
    </cdr:to>
    <cdr:sp macro="" textlink="">
      <cdr:nvSpPr>
        <cdr:cNvPr id="11" name="TextBox 1"/>
        <cdr:cNvSpPr txBox="1"/>
      </cdr:nvSpPr>
      <cdr:spPr>
        <a:xfrm xmlns:a="http://schemas.openxmlformats.org/drawingml/2006/main" rot="16200000">
          <a:off x="3393399" y="2291528"/>
          <a:ext cx="485766" cy="245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Arial" pitchFamily="34" charset="0"/>
              <a:cs typeface="Arial" pitchFamily="34" charset="0"/>
            </a:rPr>
            <a:t>2016</a:t>
          </a:r>
        </a:p>
      </cdr:txBody>
    </cdr:sp>
  </cdr:relSizeAnchor>
  <cdr:relSizeAnchor xmlns:cdr="http://schemas.openxmlformats.org/drawingml/2006/chartDrawing">
    <cdr:from>
      <cdr:x>0.3269</cdr:x>
      <cdr:y>0.79156</cdr:y>
    </cdr:from>
    <cdr:to>
      <cdr:x>0.36467</cdr:x>
      <cdr:y>0.96865</cdr:y>
    </cdr:to>
    <cdr:sp macro="" textlink="">
      <cdr:nvSpPr>
        <cdr:cNvPr id="12" name="TextBox 1"/>
        <cdr:cNvSpPr txBox="1"/>
      </cdr:nvSpPr>
      <cdr:spPr>
        <a:xfrm xmlns:a="http://schemas.openxmlformats.org/drawingml/2006/main" rot="16200000">
          <a:off x="2005176" y="2291528"/>
          <a:ext cx="485766" cy="245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Arial" pitchFamily="34" charset="0"/>
              <a:cs typeface="Arial" pitchFamily="34" charset="0"/>
            </a:rPr>
            <a:t>2016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0.01688</cdr:x>
      <cdr:y>0.55251</cdr:y>
    </cdr:from>
    <cdr:to>
      <cdr:x>0.22324</cdr:x>
      <cdr:y>0.6938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323" y="1790132"/>
          <a:ext cx="713204" cy="45776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rtl="0" eaLnBrk="1" latinLnBrk="0" hangingPunct="1"/>
          <a:r>
            <a:rPr lang="ru-RU" sz="700" b="1" dirty="0">
              <a:effectLst/>
              <a:latin typeface="Arial" pitchFamily="34" charset="0"/>
              <a:ea typeface="+mn-ea"/>
              <a:cs typeface="Arial" pitchFamily="34" charset="0"/>
            </a:rPr>
            <a:t>Картофель:</a:t>
          </a:r>
          <a:endParaRPr lang="ru-RU" sz="700" b="1" dirty="0">
            <a:effectLst/>
            <a:latin typeface="Arial" pitchFamily="34" charset="0"/>
            <a:cs typeface="Arial" pitchFamily="34" charset="0"/>
          </a:endParaRPr>
        </a:p>
        <a:p xmlns:a="http://schemas.openxmlformats.org/drawingml/2006/main">
          <a:pPr rtl="0" eaLnBrk="1" latinLnBrk="0" hangingPunct="1"/>
          <a:r>
            <a:rPr lang="ru-RU" sz="700" b="1" dirty="0">
              <a:effectLst/>
              <a:latin typeface="Arial" pitchFamily="34" charset="0"/>
              <a:ea typeface="+mn-ea"/>
              <a:cs typeface="Arial" pitchFamily="34" charset="0"/>
            </a:rPr>
            <a:t>2006 – 0,02</a:t>
          </a:r>
          <a:endParaRPr lang="ru-RU" sz="700" b="1" dirty="0">
            <a:effectLst/>
            <a:latin typeface="Arial" pitchFamily="34" charset="0"/>
            <a:cs typeface="Arial" pitchFamily="34" charset="0"/>
          </a:endParaRPr>
        </a:p>
        <a:p xmlns:a="http://schemas.openxmlformats.org/drawingml/2006/main">
          <a:pPr rtl="0" eaLnBrk="1" latinLnBrk="0" hangingPunct="1"/>
          <a:r>
            <a:rPr lang="ru-RU" sz="700" b="1" dirty="0">
              <a:effectLst/>
              <a:latin typeface="Arial" pitchFamily="34" charset="0"/>
              <a:ea typeface="+mn-ea"/>
              <a:cs typeface="Arial" pitchFamily="34" charset="0"/>
            </a:rPr>
            <a:t>2016 – 0,2</a:t>
          </a:r>
          <a:endParaRPr lang="ru-RU" sz="700" b="1" dirty="0">
            <a:effectLst/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0.53183</cdr:x>
      <cdr:y>0.69129</cdr:y>
    </cdr:from>
    <cdr:to>
      <cdr:x>0.61553</cdr:x>
      <cdr:y>0.85592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>
          <a:off x="1665702" y="2239773"/>
          <a:ext cx="262148" cy="53340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0.23988</cdr:x>
      <cdr:y>0.8324</cdr:y>
    </cdr:from>
    <cdr:to>
      <cdr:x>0.33239</cdr:x>
      <cdr:y>0.8324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751302" y="2696973"/>
          <a:ext cx="289742" cy="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0.44169</cdr:x>
      <cdr:y>0.85592</cdr:y>
    </cdr:from>
    <cdr:to>
      <cdr:x>0.5342</cdr:x>
      <cdr:y>0.85592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1383388" y="2773173"/>
          <a:ext cx="289741" cy="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0.3372</cdr:x>
      <cdr:y>0.69129</cdr:y>
    </cdr:from>
    <cdr:to>
      <cdr:x>0.38586</cdr:x>
      <cdr:y>0.8324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H="1">
          <a:off x="1056102" y="2239773"/>
          <a:ext cx="152401" cy="45720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0.2212</cdr:x>
      <cdr:y>0.76184</cdr:y>
    </cdr:from>
    <cdr:to>
      <cdr:x>0.33675</cdr:x>
      <cdr:y>0.81849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92796" y="2468373"/>
          <a:ext cx="361902" cy="183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>
              <a:latin typeface="+mn-lt"/>
              <a:cs typeface="Arial" pitchFamily="34" charset="0"/>
            </a:rPr>
            <a:t>2016</a:t>
          </a:r>
        </a:p>
      </cdr:txBody>
    </cdr:sp>
  </cdr:relSizeAnchor>
  <cdr:relSizeAnchor xmlns:cdr="http://schemas.openxmlformats.org/drawingml/2006/chartDrawing">
    <cdr:from>
      <cdr:x>0.41019</cdr:x>
      <cdr:y>0.78536</cdr:y>
    </cdr:from>
    <cdr:to>
      <cdr:x>0.53939</cdr:x>
      <cdr:y>0.84856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284702" y="2544573"/>
          <a:ext cx="404655" cy="204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+mn-lt"/>
              <a:cs typeface="Arial" pitchFamily="34" charset="0"/>
            </a:rPr>
            <a:t>2006</a:t>
          </a:r>
        </a:p>
      </cdr:txBody>
    </cdr:sp>
  </cdr:relSizeAnchor>
  <cdr:relSizeAnchor xmlns:cdr="http://schemas.openxmlformats.org/drawingml/2006/chartDrawing">
    <cdr:from>
      <cdr:x>0.01378</cdr:x>
      <cdr:y>0.33569</cdr:y>
    </cdr:from>
    <cdr:to>
      <cdr:x>0.22049</cdr:x>
      <cdr:y>0.52035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47626" y="1087621"/>
          <a:ext cx="714375" cy="598303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latinLnBrk="0" hangingPunct="1"/>
          <a:r>
            <a:rPr lang="ru-RU" sz="700" b="1" i="0" dirty="0">
              <a:effectLst/>
              <a:latin typeface="Arial" pitchFamily="34" charset="0"/>
              <a:ea typeface="+mn-ea"/>
              <a:cs typeface="Arial" pitchFamily="34" charset="0"/>
            </a:rPr>
            <a:t>Овощи и </a:t>
          </a:r>
        </a:p>
        <a:p xmlns:a="http://schemas.openxmlformats.org/drawingml/2006/main">
          <a:pPr rtl="0" eaLnBrk="1" latinLnBrk="0" hangingPunct="1"/>
          <a:r>
            <a:rPr lang="ru-RU" sz="700" b="1" i="0" dirty="0">
              <a:effectLst/>
              <a:latin typeface="Arial" pitchFamily="34" charset="0"/>
              <a:ea typeface="+mn-ea"/>
              <a:cs typeface="Arial" pitchFamily="34" charset="0"/>
            </a:rPr>
            <a:t>бахчевые</a:t>
          </a:r>
        </a:p>
        <a:p xmlns:a="http://schemas.openxmlformats.org/drawingml/2006/main">
          <a:pPr rtl="0" eaLnBrk="1" latinLnBrk="0" hangingPunct="1"/>
          <a:r>
            <a:rPr lang="ru-RU" sz="700" b="1" i="0" baseline="0" dirty="0">
              <a:effectLst/>
              <a:latin typeface="Arial" pitchFamily="34" charset="0"/>
              <a:ea typeface="+mn-ea"/>
              <a:cs typeface="Arial" pitchFamily="34" charset="0"/>
            </a:rPr>
            <a:t>культуры</a:t>
          </a:r>
          <a:r>
            <a:rPr lang="ru-RU" sz="700" b="1" i="0" dirty="0">
              <a:effectLst/>
              <a:latin typeface="Arial" pitchFamily="34" charset="0"/>
              <a:ea typeface="+mn-ea"/>
              <a:cs typeface="Arial" pitchFamily="34" charset="0"/>
            </a:rPr>
            <a:t>:</a:t>
          </a:r>
          <a:endParaRPr lang="ru-RU" sz="700" b="1" i="0" dirty="0">
            <a:effectLst/>
            <a:latin typeface="Arial" pitchFamily="34" charset="0"/>
            <a:cs typeface="Arial" pitchFamily="34" charset="0"/>
          </a:endParaRPr>
        </a:p>
        <a:p xmlns:a="http://schemas.openxmlformats.org/drawingml/2006/main">
          <a:pPr rtl="0" eaLnBrk="1" latinLnBrk="0" hangingPunct="1"/>
          <a:r>
            <a:rPr lang="ru-RU" sz="700" b="1" i="0" dirty="0">
              <a:effectLst/>
              <a:latin typeface="Arial" pitchFamily="34" charset="0"/>
              <a:ea typeface="+mn-ea"/>
              <a:cs typeface="Arial" pitchFamily="34" charset="0"/>
            </a:rPr>
            <a:t>2006 – </a:t>
          </a:r>
          <a:r>
            <a:rPr lang="ru-RU" sz="700" b="1" i="0" dirty="0" smtClean="0">
              <a:effectLst/>
              <a:latin typeface="Arial" pitchFamily="34" charset="0"/>
              <a:ea typeface="+mn-ea"/>
              <a:cs typeface="Arial" pitchFamily="34" charset="0"/>
            </a:rPr>
            <a:t>0,03</a:t>
          </a:r>
          <a:endParaRPr lang="ru-RU" sz="700" b="1" i="0" dirty="0">
            <a:effectLst/>
            <a:latin typeface="Arial" pitchFamily="34" charset="0"/>
            <a:cs typeface="Arial" pitchFamily="34" charset="0"/>
          </a:endParaRPr>
        </a:p>
        <a:p xmlns:a="http://schemas.openxmlformats.org/drawingml/2006/main">
          <a:pPr rtl="0" eaLnBrk="1" latinLnBrk="0" hangingPunct="1"/>
          <a:r>
            <a:rPr lang="ru-RU" sz="700" b="1" i="0" dirty="0">
              <a:effectLst/>
              <a:latin typeface="Arial" pitchFamily="34" charset="0"/>
              <a:ea typeface="+mn-ea"/>
              <a:cs typeface="Arial" pitchFamily="34" charset="0"/>
            </a:rPr>
            <a:t>2016 – </a:t>
          </a:r>
          <a:r>
            <a:rPr lang="ru-RU" sz="700" b="1" i="0" dirty="0" smtClean="0">
              <a:effectLst/>
              <a:latin typeface="Arial" pitchFamily="34" charset="0"/>
              <a:ea typeface="+mn-ea"/>
              <a:cs typeface="Arial" pitchFamily="34" charset="0"/>
            </a:rPr>
            <a:t>0,00</a:t>
          </a:r>
          <a:endParaRPr lang="ru-RU" sz="700" b="1" i="0" dirty="0">
            <a:effectLst/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0.0162</cdr:x>
      <cdr:y>0.01764</cdr:y>
    </cdr:from>
    <cdr:to>
      <cdr:x>0.24417</cdr:x>
      <cdr:y>0.22538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714703" cy="598303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latinLnBrk="0" hangingPunct="1"/>
          <a:r>
            <a:rPr lang="ru-RU" sz="700" b="1" i="0" dirty="0">
              <a:effectLst/>
              <a:latin typeface="Arial" pitchFamily="34" charset="0"/>
              <a:ea typeface="+mn-ea"/>
              <a:cs typeface="Arial" pitchFamily="34" charset="0"/>
            </a:rPr>
            <a:t>Овощи и </a:t>
          </a:r>
        </a:p>
        <a:p xmlns:a="http://schemas.openxmlformats.org/drawingml/2006/main">
          <a:pPr rtl="0" eaLnBrk="1" latinLnBrk="0" hangingPunct="1"/>
          <a:r>
            <a:rPr lang="ru-RU" sz="700" b="1" i="0" dirty="0">
              <a:effectLst/>
              <a:latin typeface="Arial" pitchFamily="34" charset="0"/>
              <a:ea typeface="+mn-ea"/>
              <a:cs typeface="Arial" pitchFamily="34" charset="0"/>
            </a:rPr>
            <a:t>бахчевые</a:t>
          </a:r>
        </a:p>
        <a:p xmlns:a="http://schemas.openxmlformats.org/drawingml/2006/main">
          <a:pPr rtl="0" eaLnBrk="1" latinLnBrk="0" hangingPunct="1"/>
          <a:r>
            <a:rPr lang="ru-RU" sz="700" b="1" i="0" baseline="0" dirty="0">
              <a:effectLst/>
              <a:latin typeface="Arial" pitchFamily="34" charset="0"/>
              <a:ea typeface="+mn-ea"/>
              <a:cs typeface="Arial" pitchFamily="34" charset="0"/>
            </a:rPr>
            <a:t>культуры</a:t>
          </a:r>
          <a:r>
            <a:rPr lang="ru-RU" sz="700" b="1" i="0" dirty="0">
              <a:effectLst/>
              <a:latin typeface="Arial" pitchFamily="34" charset="0"/>
              <a:ea typeface="+mn-ea"/>
              <a:cs typeface="Arial" pitchFamily="34" charset="0"/>
            </a:rPr>
            <a:t>:</a:t>
          </a:r>
          <a:endParaRPr lang="ru-RU" sz="700" b="1" i="0" dirty="0">
            <a:effectLst/>
            <a:latin typeface="Arial" pitchFamily="34" charset="0"/>
            <a:cs typeface="Arial" pitchFamily="34" charset="0"/>
          </a:endParaRPr>
        </a:p>
        <a:p xmlns:a="http://schemas.openxmlformats.org/drawingml/2006/main">
          <a:pPr rtl="0" eaLnBrk="1" latinLnBrk="0" hangingPunct="1"/>
          <a:r>
            <a:rPr lang="ru-RU" sz="700" b="1" i="0" dirty="0">
              <a:effectLst/>
              <a:latin typeface="Arial" pitchFamily="34" charset="0"/>
              <a:ea typeface="+mn-ea"/>
              <a:cs typeface="Arial" pitchFamily="34" charset="0"/>
            </a:rPr>
            <a:t>2006 – 0,04</a:t>
          </a:r>
          <a:endParaRPr lang="ru-RU" sz="700" b="1" i="0" dirty="0">
            <a:effectLst/>
            <a:latin typeface="Arial" pitchFamily="34" charset="0"/>
            <a:cs typeface="Arial" pitchFamily="34" charset="0"/>
          </a:endParaRPr>
        </a:p>
        <a:p xmlns:a="http://schemas.openxmlformats.org/drawingml/2006/main">
          <a:pPr rtl="0" eaLnBrk="1" latinLnBrk="0" hangingPunct="1"/>
          <a:r>
            <a:rPr lang="ru-RU" sz="700" b="1" i="0" dirty="0">
              <a:effectLst/>
              <a:latin typeface="Arial" pitchFamily="34" charset="0"/>
              <a:ea typeface="+mn-ea"/>
              <a:cs typeface="Arial" pitchFamily="34" charset="0"/>
            </a:rPr>
            <a:t>2016 – 0,00</a:t>
          </a:r>
          <a:endParaRPr lang="ru-RU" sz="700" b="1" i="0" dirty="0">
            <a:effectLst/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0.0162</cdr:x>
      <cdr:y>0.24915</cdr:y>
    </cdr:from>
    <cdr:to>
      <cdr:x>0.24379</cdr:x>
      <cdr:y>0.4081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00" y="717550"/>
          <a:ext cx="713532" cy="45776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latinLnBrk="0" hangingPunct="1"/>
          <a:r>
            <a:rPr lang="ru-RU" sz="700" b="1" dirty="0">
              <a:effectLst/>
              <a:latin typeface="Arial" pitchFamily="34" charset="0"/>
              <a:ea typeface="+mn-ea"/>
              <a:cs typeface="Arial" pitchFamily="34" charset="0"/>
            </a:rPr>
            <a:t>Картофель:</a:t>
          </a:r>
          <a:endParaRPr lang="ru-RU" sz="700" b="1" dirty="0">
            <a:effectLst/>
            <a:latin typeface="Arial" pitchFamily="34" charset="0"/>
            <a:cs typeface="Arial" pitchFamily="34" charset="0"/>
          </a:endParaRPr>
        </a:p>
        <a:p xmlns:a="http://schemas.openxmlformats.org/drawingml/2006/main">
          <a:pPr rtl="0" eaLnBrk="1" latinLnBrk="0" hangingPunct="1"/>
          <a:r>
            <a:rPr lang="ru-RU" sz="700" b="1" dirty="0">
              <a:effectLst/>
              <a:latin typeface="Arial" pitchFamily="34" charset="0"/>
              <a:ea typeface="+mn-ea"/>
              <a:cs typeface="Arial" pitchFamily="34" charset="0"/>
            </a:rPr>
            <a:t>2006 – 0,2</a:t>
          </a:r>
          <a:endParaRPr lang="ru-RU" sz="700" b="1" dirty="0">
            <a:effectLst/>
            <a:latin typeface="Arial" pitchFamily="34" charset="0"/>
            <a:cs typeface="Arial" pitchFamily="34" charset="0"/>
          </a:endParaRPr>
        </a:p>
        <a:p xmlns:a="http://schemas.openxmlformats.org/drawingml/2006/main">
          <a:pPr rtl="0" eaLnBrk="1" latinLnBrk="0" hangingPunct="1"/>
          <a:r>
            <a:rPr lang="ru-RU" sz="700" b="1" dirty="0">
              <a:effectLst/>
              <a:latin typeface="Arial" pitchFamily="34" charset="0"/>
              <a:ea typeface="+mn-ea"/>
              <a:cs typeface="Arial" pitchFamily="34" charset="0"/>
            </a:rPr>
            <a:t>2016 – 0,2</a:t>
          </a:r>
          <a:endParaRPr lang="ru-RU" sz="700" b="1" dirty="0">
            <a:effectLst/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0.33214</cdr:x>
      <cdr:y>0.64961</cdr:y>
    </cdr:from>
    <cdr:to>
      <cdr:x>0.44074</cdr:x>
      <cdr:y>0.83482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H="1">
          <a:off x="1041327" y="1870885"/>
          <a:ext cx="340478" cy="53340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0.21426</cdr:x>
      <cdr:y>0.75545</cdr:y>
    </cdr:from>
    <cdr:to>
      <cdr:x>0.35675</cdr:x>
      <cdr:y>0.82656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71730" y="2175685"/>
          <a:ext cx="446731" cy="204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+mn-lt"/>
              <a:cs typeface="Arial" pitchFamily="34" charset="0"/>
            </a:rPr>
            <a:t>2006</a:t>
          </a:r>
        </a:p>
      </cdr:txBody>
    </cdr:sp>
  </cdr:relSizeAnchor>
  <cdr:relSizeAnchor xmlns:cdr="http://schemas.openxmlformats.org/drawingml/2006/chartDrawing">
    <cdr:from>
      <cdr:x>0.23492</cdr:x>
      <cdr:y>0.83482</cdr:y>
    </cdr:from>
    <cdr:to>
      <cdr:x>0.33694</cdr:x>
      <cdr:y>0.83482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736527" y="2404285"/>
          <a:ext cx="319850" cy="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0.23492</cdr:x>
      <cdr:y>0.5967</cdr:y>
    </cdr:from>
    <cdr:to>
      <cdr:x>0.30671</cdr:x>
      <cdr:y>0.72899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 flipH="1">
          <a:off x="736527" y="1718485"/>
          <a:ext cx="225074" cy="38100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0.1377</cdr:x>
      <cdr:y>0.72899</cdr:y>
    </cdr:from>
    <cdr:to>
      <cdr:x>0.23973</cdr:x>
      <cdr:y>0.72899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431727" y="2099485"/>
          <a:ext cx="319882" cy="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0.1134</cdr:x>
      <cdr:y>0.64961</cdr:y>
    </cdr:from>
    <cdr:to>
      <cdr:x>0.24083</cdr:x>
      <cdr:y>0.71334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55527" y="1870885"/>
          <a:ext cx="399515" cy="183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+mn-lt"/>
              <a:cs typeface="Arial" pitchFamily="34" charset="0"/>
            </a:rPr>
            <a:t>2016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0.06186</cdr:x>
      <cdr:y>0.13445</cdr:y>
    </cdr:from>
    <cdr:to>
      <cdr:x>0.27367</cdr:x>
      <cdr:y>0.33274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295" y="396642"/>
          <a:ext cx="682359" cy="584963"/>
        </a:xfrm>
        <a:prstGeom xmlns:a="http://schemas.openxmlformats.org/drawingml/2006/main" prst="rect">
          <a:avLst/>
        </a:prstGeom>
        <a:solidFill xmlns:a="http://schemas.openxmlformats.org/drawingml/2006/main">
          <a:srgbClr val="FF8B8B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700" b="1">
              <a:latin typeface="Arial" pitchFamily="34" charset="0"/>
              <a:cs typeface="Arial" pitchFamily="34" charset="0"/>
            </a:rPr>
            <a:t>Кормовые</a:t>
          </a:r>
          <a:r>
            <a:rPr lang="ru-RU" sz="700" b="1" baseline="0">
              <a:latin typeface="Arial" pitchFamily="34" charset="0"/>
              <a:cs typeface="Arial" pitchFamily="34" charset="0"/>
            </a:rPr>
            <a:t> </a:t>
          </a:r>
        </a:p>
        <a:p xmlns:a="http://schemas.openxmlformats.org/drawingml/2006/main">
          <a:r>
            <a:rPr lang="ru-RU" sz="700" b="1" baseline="0">
              <a:latin typeface="Arial" pitchFamily="34" charset="0"/>
              <a:cs typeface="Arial" pitchFamily="34" charset="0"/>
            </a:rPr>
            <a:t>культуры:</a:t>
          </a:r>
        </a:p>
        <a:p xmlns:a="http://schemas.openxmlformats.org/drawingml/2006/main">
          <a:r>
            <a:rPr lang="ru-RU" sz="700" b="1" baseline="0">
              <a:latin typeface="Arial" pitchFamily="34" charset="0"/>
              <a:cs typeface="Arial" pitchFamily="34" charset="0"/>
            </a:rPr>
            <a:t>2006 - 1,0</a:t>
          </a:r>
        </a:p>
        <a:p xmlns:a="http://schemas.openxmlformats.org/drawingml/2006/main">
          <a:r>
            <a:rPr lang="ru-RU" sz="700" b="1" baseline="0">
              <a:latin typeface="Arial" pitchFamily="34" charset="0"/>
              <a:cs typeface="Arial" pitchFamily="34" charset="0"/>
            </a:rPr>
            <a:t>2016 - 1,7</a:t>
          </a:r>
          <a:endParaRPr lang="ru-RU" sz="700" b="1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0.32389</cdr:x>
      <cdr:y>0.70131</cdr:y>
    </cdr:from>
    <cdr:to>
      <cdr:x>0.41406</cdr:x>
      <cdr:y>0.88211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1043436" y="2068927"/>
          <a:ext cx="290490" cy="53340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0.20022</cdr:x>
      <cdr:y>0.80462</cdr:y>
    </cdr:from>
    <cdr:to>
      <cdr:x>0.33941</cdr:x>
      <cdr:y>0.87404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45037" y="2373727"/>
          <a:ext cx="448410" cy="204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+mn-lt"/>
              <a:cs typeface="Arial" pitchFamily="34" charset="0"/>
            </a:rPr>
            <a:t>2006</a:t>
          </a:r>
        </a:p>
      </cdr:txBody>
    </cdr:sp>
  </cdr:relSizeAnchor>
  <cdr:relSizeAnchor xmlns:cdr="http://schemas.openxmlformats.org/drawingml/2006/chartDrawing">
    <cdr:from>
      <cdr:x>0.20022</cdr:x>
      <cdr:y>0.62382</cdr:y>
    </cdr:from>
    <cdr:to>
      <cdr:x>0.27036</cdr:x>
      <cdr:y>0.75297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>
          <a:off x="645037" y="1840327"/>
          <a:ext cx="225962" cy="38100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0.10055</cdr:x>
      <cdr:y>0.75297</cdr:y>
    </cdr:from>
    <cdr:to>
      <cdr:x>0.20022</cdr:x>
      <cdr:y>0.75297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323944" y="2221327"/>
          <a:ext cx="321093" cy="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0.22506</cdr:x>
      <cdr:y>0.88211</cdr:y>
    </cdr:from>
    <cdr:to>
      <cdr:x>0.32473</cdr:x>
      <cdr:y>0.88211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725047" y="2602327"/>
          <a:ext cx="321094" cy="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0.07573</cdr:x>
      <cdr:y>0.67548</cdr:y>
    </cdr:from>
    <cdr:to>
      <cdr:x>0.20022</cdr:x>
      <cdr:y>0.73769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43984" y="1992727"/>
          <a:ext cx="401053" cy="183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+mn-lt"/>
              <a:cs typeface="Arial" pitchFamily="34" charset="0"/>
            </a:rPr>
            <a:t>2016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2A85E-820C-45C1-9B89-CBA74BB5ADEB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A4B9C-4023-4409-BC41-667578C8CF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48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A4B9C-4023-4409-BC41-667578C8CFE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37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A4B9C-4023-4409-BC41-667578C8CFE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89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A4B9C-4023-4409-BC41-667578C8CFE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01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A4B9C-4023-4409-BC41-667578C8CFE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335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A4B9C-4023-4409-BC41-667578C8CFE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9426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A4B9C-4023-4409-BC41-667578C8CFE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18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32" y="1671573"/>
            <a:ext cx="9144000" cy="1729105"/>
          </a:xfrm>
          <a:custGeom>
            <a:avLst/>
            <a:gdLst/>
            <a:ahLst/>
            <a:cxnLst/>
            <a:rect l="l" t="t" r="r" b="b"/>
            <a:pathLst>
              <a:path w="9144000" h="1729104">
                <a:moveTo>
                  <a:pt x="0" y="1728851"/>
                </a:moveTo>
                <a:lnTo>
                  <a:pt x="9144000" y="1728851"/>
                </a:lnTo>
                <a:lnTo>
                  <a:pt x="9144000" y="0"/>
                </a:lnTo>
                <a:lnTo>
                  <a:pt x="0" y="0"/>
                </a:lnTo>
                <a:lnTo>
                  <a:pt x="0" y="1728851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783523"/>
            <a:ext cx="9144000" cy="35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4287" y="142798"/>
            <a:ext cx="534352" cy="537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5260" y="170129"/>
            <a:ext cx="7053478" cy="4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7132" y="1136650"/>
            <a:ext cx="7169734" cy="337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13" Type="http://schemas.openxmlformats.org/officeDocument/2006/relationships/chart" Target="../charts/chart26.xml"/><Relationship Id="rId3" Type="http://schemas.openxmlformats.org/officeDocument/2006/relationships/image" Target="../media/image1.png"/><Relationship Id="rId7" Type="http://schemas.openxmlformats.org/officeDocument/2006/relationships/chart" Target="../charts/chart20.xml"/><Relationship Id="rId12" Type="http://schemas.openxmlformats.org/officeDocument/2006/relationships/chart" Target="../charts/chart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11" Type="http://schemas.openxmlformats.org/officeDocument/2006/relationships/chart" Target="../charts/chart24.xml"/><Relationship Id="rId5" Type="http://schemas.openxmlformats.org/officeDocument/2006/relationships/image" Target="../media/image6.png"/><Relationship Id="rId10" Type="http://schemas.openxmlformats.org/officeDocument/2006/relationships/chart" Target="../charts/chart23.xml"/><Relationship Id="rId4" Type="http://schemas.openxmlformats.org/officeDocument/2006/relationships/image" Target="../media/image5.png"/><Relationship Id="rId9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8757" y="385698"/>
            <a:ext cx="3862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Федеральная служба </a:t>
            </a:r>
            <a:r>
              <a:rPr sz="1200" b="1" spc="-10" dirty="0">
                <a:latin typeface="Arial"/>
                <a:cs typeface="Arial"/>
              </a:rPr>
              <a:t>государственной статистики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14498" y="142913"/>
            <a:ext cx="500062" cy="585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1171575"/>
            <a:ext cx="9144000" cy="1549783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ts val="2610"/>
              </a:lnSpc>
            </a:pPr>
            <a:r>
              <a:rPr sz="2200" b="1" spc="-10" dirty="0">
                <a:solidFill>
                  <a:srgbClr val="008000"/>
                </a:solidFill>
                <a:latin typeface="Arial"/>
                <a:cs typeface="Arial"/>
              </a:rPr>
              <a:t>Предварительные</a:t>
            </a:r>
            <a:r>
              <a:rPr sz="2200" b="1" spc="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008000"/>
                </a:solidFill>
                <a:latin typeface="Arial"/>
                <a:cs typeface="Arial"/>
              </a:rPr>
              <a:t>итоги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ts val="2610"/>
              </a:lnSpc>
              <a:tabLst>
                <a:tab pos="2295525" algn="l"/>
                <a:tab pos="5650230" algn="l"/>
                <a:tab pos="7122795" algn="l"/>
                <a:tab pos="7898765" algn="l"/>
              </a:tabLst>
            </a:pPr>
            <a:r>
              <a:rPr sz="2200" b="1" spc="-10" dirty="0">
                <a:solidFill>
                  <a:srgbClr val="008000"/>
                </a:solidFill>
                <a:latin typeface="Arial"/>
                <a:cs typeface="Arial"/>
              </a:rPr>
              <a:t>Всероссийской	</a:t>
            </a:r>
            <a:r>
              <a:rPr sz="2200" b="1" spc="-20" dirty="0">
                <a:solidFill>
                  <a:srgbClr val="008000"/>
                </a:solidFill>
                <a:latin typeface="Arial"/>
                <a:cs typeface="Arial"/>
              </a:rPr>
              <a:t>сельскохозяйственной	</a:t>
            </a:r>
            <a:r>
              <a:rPr sz="2200" b="1" spc="-10" dirty="0">
                <a:solidFill>
                  <a:srgbClr val="008000"/>
                </a:solidFill>
                <a:latin typeface="Arial"/>
                <a:cs typeface="Arial"/>
              </a:rPr>
              <a:t>переписи	</a:t>
            </a:r>
            <a:r>
              <a:rPr sz="2200" b="1" spc="-5" dirty="0">
                <a:solidFill>
                  <a:srgbClr val="008000"/>
                </a:solidFill>
                <a:latin typeface="Arial"/>
                <a:cs typeface="Arial"/>
              </a:rPr>
              <a:t>2016</a:t>
            </a:r>
            <a:r>
              <a:rPr sz="2200" b="1" spc="-5">
                <a:solidFill>
                  <a:srgbClr val="008000"/>
                </a:solidFill>
                <a:latin typeface="Arial"/>
                <a:cs typeface="Arial"/>
              </a:rPr>
              <a:t>	</a:t>
            </a:r>
            <a:r>
              <a:rPr sz="2200" b="1" spc="-20" smtClean="0">
                <a:solidFill>
                  <a:srgbClr val="008000"/>
                </a:solidFill>
                <a:latin typeface="Arial"/>
                <a:cs typeface="Arial"/>
              </a:rPr>
              <a:t>года</a:t>
            </a:r>
            <a:r>
              <a:rPr lang="ru-RU" sz="2200" b="1" spc="-20" dirty="0" smtClean="0">
                <a:solidFill>
                  <a:srgbClr val="008000"/>
                </a:solidFill>
                <a:latin typeface="Arial"/>
                <a:cs typeface="Arial"/>
              </a:rPr>
              <a:t>     по Новосибирской области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114425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50"/>
                </a:moveTo>
                <a:lnTo>
                  <a:pt x="9144000" y="57150"/>
                </a:lnTo>
                <a:lnTo>
                  <a:pt x="914400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30" y="2882138"/>
            <a:ext cx="9135745" cy="57150"/>
          </a:xfrm>
          <a:custGeom>
            <a:avLst/>
            <a:gdLst/>
            <a:ahLst/>
            <a:cxnLst/>
            <a:rect l="l" t="t" r="r" b="b"/>
            <a:pathLst>
              <a:path w="9135745" h="57150">
                <a:moveTo>
                  <a:pt x="0" y="57150"/>
                </a:moveTo>
                <a:lnTo>
                  <a:pt x="9135269" y="57150"/>
                </a:lnTo>
                <a:lnTo>
                  <a:pt x="913526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906" y="351485"/>
            <a:ext cx="734758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Группировка </a:t>
            </a:r>
            <a:r>
              <a:rPr spc="-10" dirty="0"/>
              <a:t>сельскохозяйственных </a:t>
            </a:r>
            <a:r>
              <a:rPr spc="-5" dirty="0"/>
              <a:t>организаций </a:t>
            </a:r>
            <a:r>
              <a:rPr dirty="0"/>
              <a:t>по </a:t>
            </a:r>
            <a:r>
              <a:rPr spc="-10" dirty="0"/>
              <a:t>размеру </a:t>
            </a:r>
            <a:r>
              <a:rPr spc="-5" dirty="0"/>
              <a:t>земельной</a:t>
            </a:r>
            <a:r>
              <a:rPr spc="5" dirty="0"/>
              <a:t> </a:t>
            </a:r>
            <a:r>
              <a:rPr spc="-5" dirty="0"/>
              <a:t>площади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5814" y="612394"/>
            <a:ext cx="156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(на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0" dirty="0">
                <a:latin typeface="Arial"/>
                <a:cs typeface="Arial"/>
              </a:rPr>
              <a:t>июля </a:t>
            </a:r>
            <a:r>
              <a:rPr sz="1200" dirty="0">
                <a:latin typeface="Arial"/>
                <a:cs typeface="Arial"/>
              </a:rPr>
              <a:t>2016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года)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286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86325"/>
            <a:ext cx="9144000" cy="357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9163678"/>
              </p:ext>
            </p:extLst>
          </p:nvPr>
        </p:nvGraphicFramePr>
        <p:xfrm>
          <a:off x="317182" y="1053211"/>
          <a:ext cx="8605514" cy="37172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2430"/>
                <a:gridCol w="876934"/>
                <a:gridCol w="869314"/>
                <a:gridCol w="869314"/>
                <a:gridCol w="862964"/>
                <a:gridCol w="866139"/>
                <a:gridCol w="866139"/>
                <a:gridCol w="866140"/>
                <a:gridCol w="866140"/>
              </a:tblGrid>
              <a:tr h="1746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Число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сельскохозяйственных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организаций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483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Общая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площадь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земли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Площадь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сельхозугодий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>
                        <a:lnSpc>
                          <a:spcPts val="104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всего,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4066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единиц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9590">
                        <a:lnSpc>
                          <a:spcPts val="104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процентах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63525">
                        <a:lnSpc>
                          <a:spcPts val="104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всего,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259079" algn="l">
                        <a:lnSpc>
                          <a:spcPct val="100000"/>
                        </a:lnSpc>
                      </a:pPr>
                      <a:r>
                        <a:rPr lang="ru-RU" sz="900" b="1" spc="-10" baseline="0" dirty="0" smtClean="0">
                          <a:latin typeface="Arial"/>
                          <a:cs typeface="Arial"/>
                        </a:rPr>
                        <a:t>    </a:t>
                      </a:r>
                      <a:r>
                        <a:rPr sz="900" b="1" spc="-10" dirty="0" err="1" smtClean="0">
                          <a:latin typeface="Arial"/>
                          <a:cs typeface="Arial"/>
                        </a:rPr>
                        <a:t>га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3345">
                        <a:lnSpc>
                          <a:spcPts val="104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процентах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83515" marR="137795" indent="8890"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9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общей  п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лоща</a:t>
                      </a:r>
                      <a:r>
                        <a:rPr sz="900" b="1" spc="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земли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45415">
                        <a:lnSpc>
                          <a:spcPts val="104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среднем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одну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0800" marR="27305"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ор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ац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ю,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га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7335">
                        <a:lnSpc>
                          <a:spcPts val="104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всего,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lang="ru-RU" sz="900" b="1" spc="-10" baseline="0" dirty="0" smtClean="0">
                          <a:latin typeface="Arial"/>
                          <a:cs typeface="Arial"/>
                        </a:rPr>
                        <a:t>    </a:t>
                      </a:r>
                      <a:r>
                        <a:rPr sz="900" b="1" spc="-10" dirty="0" err="1" smtClean="0">
                          <a:latin typeface="Arial"/>
                          <a:cs typeface="Arial"/>
                        </a:rPr>
                        <a:t>га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45415">
                        <a:lnSpc>
                          <a:spcPts val="104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среднем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одну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0800" marR="26670"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ор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ац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ю,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га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613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04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общего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числа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организаций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104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числа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64135" marR="44450"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ор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ац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й,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имеющих  землю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127000">
                <a:tc gridSpan="9">
                  <a:txBody>
                    <a:bodyPr/>
                    <a:lstStyle/>
                    <a:p>
                      <a:pPr marL="10795">
                        <a:lnSpc>
                          <a:spcPts val="900"/>
                        </a:lnSpc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Cельскохозяйственные</a:t>
                      </a:r>
                      <a:r>
                        <a:rPr sz="8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организации: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8285">
                <a:tc>
                  <a:txBody>
                    <a:bodyPr/>
                    <a:lstStyle/>
                    <a:p>
                      <a:pPr marL="66675" marR="5067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имеющие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земельную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 га: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</a:tr>
              <a:tr h="126364">
                <a:tc>
                  <a:txBody>
                    <a:bodyPr/>
                    <a:lstStyle/>
                    <a:p>
                      <a:pPr marL="127635">
                        <a:lnSpc>
                          <a:spcPts val="869"/>
                        </a:lnSpc>
                        <a:spcBef>
                          <a:spcPts val="2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до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4,1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31,3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127635">
                        <a:lnSpc>
                          <a:spcPts val="875"/>
                        </a:lnSpc>
                        <a:spcBef>
                          <a:spcPts val="2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4,1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-10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23,1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127635">
                        <a:lnSpc>
                          <a:spcPts val="875"/>
                        </a:lnSpc>
                        <a:spcBef>
                          <a:spcPts val="2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10,1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99,2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51,8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127635">
                        <a:lnSpc>
                          <a:spcPts val="869"/>
                        </a:lnSpc>
                        <a:spcBef>
                          <a:spcPts val="2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20,1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434,2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39,5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324,2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29,5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126364">
                <a:tc>
                  <a:txBody>
                    <a:bodyPr/>
                    <a:lstStyle/>
                    <a:p>
                      <a:pPr marL="127635">
                        <a:lnSpc>
                          <a:spcPts val="875"/>
                        </a:lnSpc>
                        <a:spcBef>
                          <a:spcPts val="2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50,1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100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1086,6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77,6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945,3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67,5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127635">
                        <a:lnSpc>
                          <a:spcPts val="869"/>
                        </a:lnSpc>
                        <a:spcBef>
                          <a:spcPts val="2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100,1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200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3389,5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141,2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3166,2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131,9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127635">
                        <a:lnSpc>
                          <a:spcPts val="869"/>
                        </a:lnSpc>
                        <a:spcBef>
                          <a:spcPts val="2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200,1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500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12932,8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323,3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12491,9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312,3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26364">
                <a:tc>
                  <a:txBody>
                    <a:bodyPr/>
                    <a:lstStyle/>
                    <a:p>
                      <a:pPr marL="127635">
                        <a:lnSpc>
                          <a:spcPts val="869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500,1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1500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75271,1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929,3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72031,3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889,3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127635">
                        <a:lnSpc>
                          <a:spcPts val="869"/>
                        </a:lnSpc>
                        <a:spcBef>
                          <a:spcPts val="2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1500,1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3000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122776,7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2232,3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116941,7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2126,2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26364">
                <a:tc>
                  <a:txBody>
                    <a:bodyPr/>
                    <a:lstStyle/>
                    <a:p>
                      <a:pPr marL="127635">
                        <a:lnSpc>
                          <a:spcPts val="869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3000,1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4000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136610,1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3502,8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123772,0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3173,6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127635">
                        <a:lnSpc>
                          <a:spcPts val="869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4000,1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6000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227478,6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5055,1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214862,4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4774,7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126364">
                <a:tc>
                  <a:txBody>
                    <a:bodyPr/>
                    <a:lstStyle/>
                    <a:p>
                      <a:pPr marL="127635">
                        <a:lnSpc>
                          <a:spcPts val="869"/>
                        </a:lnSpc>
                        <a:spcBef>
                          <a:spcPts val="2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6000,1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10000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467999,6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7672,1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432797,8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7095,0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126364">
                <a:tc>
                  <a:txBody>
                    <a:bodyPr/>
                    <a:lstStyle/>
                    <a:p>
                      <a:pPr marL="127635">
                        <a:lnSpc>
                          <a:spcPts val="869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10000,1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40000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29,8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3335820,7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69,7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19171,4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2569616,2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14767,9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126364">
                <a:tc>
                  <a:txBody>
                    <a:bodyPr/>
                    <a:lstStyle/>
                    <a:p>
                      <a:pPr marL="127635">
                        <a:lnSpc>
                          <a:spcPts val="869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свыше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40000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401508,7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44612,1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290525,4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32280,6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126364">
                <a:tc>
                  <a:txBody>
                    <a:bodyPr/>
                    <a:lstStyle/>
                    <a:p>
                      <a:pPr marL="127635">
                        <a:lnSpc>
                          <a:spcPts val="869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всего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583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90,4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4785462,2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8208,3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3837544,2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6582,4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66675" marR="3727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не имеющие земельной  площади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034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х</a:t>
                      </a: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126364">
                <a:tc>
                  <a:txBody>
                    <a:bodyPr/>
                    <a:lstStyle/>
                    <a:p>
                      <a:pPr marL="10795">
                        <a:lnSpc>
                          <a:spcPts val="869"/>
                        </a:lnSpc>
                        <a:spcBef>
                          <a:spcPts val="3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Итого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869"/>
                        </a:lnSpc>
                        <a:spcBef>
                          <a:spcPts val="30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64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5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869"/>
                        </a:lnSpc>
                        <a:spcBef>
                          <a:spcPts val="3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,0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ts val="869"/>
                        </a:lnSpc>
                        <a:spcBef>
                          <a:spcPts val="3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x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869"/>
                        </a:lnSpc>
                        <a:spcBef>
                          <a:spcPts val="30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4785462,2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869"/>
                        </a:lnSpc>
                        <a:spcBef>
                          <a:spcPts val="3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,0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869"/>
                        </a:lnSpc>
                        <a:spcBef>
                          <a:spcPts val="30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7419,3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69"/>
                        </a:lnSpc>
                        <a:spcBef>
                          <a:spcPts val="30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3837544,2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69"/>
                        </a:lnSpc>
                        <a:spcBef>
                          <a:spcPts val="30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5949,7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7380351" y="0"/>
            <a:ext cx="1764030" cy="225425"/>
          </a:xfrm>
          <a:custGeom>
            <a:avLst/>
            <a:gdLst/>
            <a:ahLst/>
            <a:cxnLst/>
            <a:rect l="l" t="t" r="r" b="b"/>
            <a:pathLst>
              <a:path w="1764029" h="225425">
                <a:moveTo>
                  <a:pt x="0" y="225425"/>
                </a:moveTo>
                <a:lnTo>
                  <a:pt x="1763648" y="225425"/>
                </a:lnTo>
                <a:lnTo>
                  <a:pt x="1763648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02093" y="0"/>
            <a:ext cx="14630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Земельные</a:t>
            </a:r>
            <a:r>
              <a:rPr sz="1100" b="1" spc="-8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ресурсы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5260" y="170129"/>
            <a:ext cx="626237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Группировка </a:t>
            </a:r>
            <a:r>
              <a:rPr spc="-5" dirty="0"/>
              <a:t>крестьянских </a:t>
            </a:r>
            <a:r>
              <a:rPr spc="-10" dirty="0"/>
              <a:t>(фермерских) </a:t>
            </a:r>
            <a:r>
              <a:rPr spc="-15" dirty="0"/>
              <a:t>хозяйств </a:t>
            </a:r>
            <a:r>
              <a:rPr dirty="0"/>
              <a:t>и</a:t>
            </a:r>
            <a:r>
              <a:rPr spc="75" dirty="0"/>
              <a:t> </a:t>
            </a:r>
            <a:r>
              <a:rPr spc="-5" dirty="0"/>
              <a:t>индивидуальных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предпринимателей по </a:t>
            </a:r>
            <a:r>
              <a:rPr spc="-15" dirty="0"/>
              <a:t>размеру </a:t>
            </a:r>
            <a:r>
              <a:rPr spc="-10" dirty="0"/>
              <a:t>земельной</a:t>
            </a:r>
            <a:r>
              <a:rPr spc="-30" dirty="0"/>
              <a:t> </a:t>
            </a:r>
            <a:r>
              <a:rPr spc="-5" dirty="0"/>
              <a:t>площади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94075" y="644778"/>
            <a:ext cx="156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(на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0" dirty="0">
                <a:latin typeface="Arial"/>
                <a:cs typeface="Arial"/>
              </a:rPr>
              <a:t>июля </a:t>
            </a:r>
            <a:r>
              <a:rPr sz="1200" dirty="0">
                <a:latin typeface="Arial"/>
                <a:cs typeface="Arial"/>
              </a:rPr>
              <a:t>2016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года)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286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86325"/>
            <a:ext cx="9144000" cy="357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2440285"/>
              </p:ext>
            </p:extLst>
          </p:nvPr>
        </p:nvGraphicFramePr>
        <p:xfrm>
          <a:off x="389191" y="993775"/>
          <a:ext cx="8498201" cy="3928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2950"/>
                <a:gridCol w="648335"/>
                <a:gridCol w="723264"/>
                <a:gridCol w="795020"/>
                <a:gridCol w="716914"/>
                <a:gridCol w="1023619"/>
                <a:gridCol w="880109"/>
                <a:gridCol w="845820"/>
                <a:gridCol w="852170"/>
              </a:tblGrid>
              <a:tr h="41846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2870" marR="83185" algn="ctr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Число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крестьянских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(фермерских)  хозяйств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индивидуальных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102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предпринимателей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6040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Общая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площадь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земли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Площадь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сельхозугодий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13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5095" marR="98425" indent="34925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всего, 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еди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иц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9100">
                        <a:lnSpc>
                          <a:spcPts val="106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процентах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01930" marR="150495" indent="-12700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всего,  </a:t>
                      </a:r>
                      <a:r>
                        <a:rPr lang="ru-RU" sz="900" b="1" spc="-35" baseline="0" dirty="0" smtClean="0">
                          <a:latin typeface="Arial"/>
                          <a:cs typeface="Arial"/>
                        </a:rPr>
                        <a:t>     </a:t>
                      </a:r>
                      <a:r>
                        <a:rPr sz="900" b="1" dirty="0" err="1" smtClean="0">
                          <a:latin typeface="Arial"/>
                          <a:cs typeface="Arial"/>
                        </a:rPr>
                        <a:t>га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151130" algn="ctr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процентах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от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общей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ts val="104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площади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земли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2400" marR="129539" algn="ctr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среднем  на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одно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38430" marR="117475" algn="ctr">
                        <a:lnSpc>
                          <a:spcPts val="108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хозяйс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во,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га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7335" marR="213995" indent="-12700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всего,  </a:t>
                      </a:r>
                      <a:r>
                        <a:rPr sz="900" b="1" dirty="0" err="1" smtClean="0">
                          <a:latin typeface="Arial"/>
                          <a:cs typeface="Arial"/>
                        </a:rPr>
                        <a:t>га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7160" marR="116205" algn="ctr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среднем  на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одно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3825" marR="104775" algn="ctr">
                        <a:lnSpc>
                          <a:spcPts val="108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хозяйс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во,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га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  <a:tr h="5556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58419" indent="-118110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9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общего 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числа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13030">
                        <a:lnSpc>
                          <a:spcPts val="104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хозяйств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1125" indent="-2540" algn="ctr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от числа  хозяйс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в,  и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ею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щ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их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землю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  <a:tr h="144145">
                <a:tc gridSpan="9">
                  <a:txBody>
                    <a:bodyPr/>
                    <a:lstStyle/>
                    <a:p>
                      <a:pPr marL="13335">
                        <a:lnSpc>
                          <a:spcPts val="1019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Хозяйства: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1305">
                <a:tc>
                  <a:txBody>
                    <a:bodyPr/>
                    <a:lstStyle/>
                    <a:p>
                      <a:pPr marL="93980" marR="1162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имеющие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земельную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площадь,  га: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81610">
                        <a:lnSpc>
                          <a:spcPts val="1019"/>
                        </a:lnSpc>
                        <a:spcBef>
                          <a:spcPts val="1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4,1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79,3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56,5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81610">
                        <a:lnSpc>
                          <a:spcPts val="1019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4,1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1031,5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1009,9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81610">
                        <a:lnSpc>
                          <a:spcPts val="1019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10,1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3043,8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2941,6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81610">
                        <a:lnSpc>
                          <a:spcPts val="1019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20,1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339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11483,7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33,9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10679,9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81610">
                        <a:lnSpc>
                          <a:spcPts val="1019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50,1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100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10,3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23178,0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73,3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21459,2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81610">
                        <a:lnSpc>
                          <a:spcPts val="1019"/>
                        </a:lnSpc>
                        <a:spcBef>
                          <a:spcPts val="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100,1 -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317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46889,1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147,9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43850,9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81610">
                        <a:lnSpc>
                          <a:spcPts val="1019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200,1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500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340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110409,4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324,7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107371,0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81610">
                        <a:lnSpc>
                          <a:spcPts val="1019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500,1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1500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278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246585,4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27,6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887,0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242843,1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81610">
                        <a:lnSpc>
                          <a:spcPts val="1019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1500,1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3000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194241,2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2044,6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193317,3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81610">
                        <a:lnSpc>
                          <a:spcPts val="1019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3000,1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4000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65654,1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3455,5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64271,0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81610">
                        <a:lnSpc>
                          <a:spcPts val="1019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4000,1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6000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115718,8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4821,6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112718,3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81610">
                        <a:lnSpc>
                          <a:spcPts val="1019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свыше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6000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74313,0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7431,3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74256,0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81610">
                        <a:lnSpc>
                          <a:spcPts val="1015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всего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2133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69,5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892627,3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418,5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874774,7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не имеющие земельной</a:t>
                      </a:r>
                      <a:r>
                        <a:rPr sz="9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площади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934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30,5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/>
                          <a:ea typeface="Times New Roman"/>
                        </a:rPr>
                        <a:t>x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/>
                          <a:ea typeface="Times New Roman"/>
                        </a:rPr>
                        <a:t>x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0" marR="0" marT="355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х</a:t>
                      </a: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marL="13335">
                        <a:lnSpc>
                          <a:spcPts val="1015"/>
                        </a:lnSpc>
                        <a:spcBef>
                          <a:spcPts val="2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Итого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ts val="1015"/>
                        </a:lnSpc>
                        <a:spcBef>
                          <a:spcPts val="20"/>
                        </a:spcBef>
                      </a:pPr>
                      <a:r>
                        <a:rPr lang="ru-RU" sz="900" b="1" spc="-5" dirty="0" smtClean="0">
                          <a:latin typeface="Arial"/>
                          <a:cs typeface="Arial"/>
                        </a:rPr>
                        <a:t>3067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1015"/>
                        </a:lnSpc>
                        <a:spcBef>
                          <a:spcPts val="2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100,0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ts val="1015"/>
                        </a:lnSpc>
                        <a:spcBef>
                          <a:spcPts val="2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x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ts val="1015"/>
                        </a:lnSpc>
                        <a:spcBef>
                          <a:spcPts val="20"/>
                        </a:spcBef>
                      </a:pPr>
                      <a:r>
                        <a:rPr lang="ru-RU" sz="900" b="1" spc="-5" dirty="0" smtClean="0">
                          <a:latin typeface="Arial"/>
                          <a:cs typeface="Arial"/>
                        </a:rPr>
                        <a:t>892627,3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ts val="1015"/>
                        </a:lnSpc>
                        <a:spcBef>
                          <a:spcPts val="2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100,0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ts val="1015"/>
                        </a:lnSpc>
                        <a:spcBef>
                          <a:spcPts val="20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291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ts val="1015"/>
                        </a:lnSpc>
                        <a:spcBef>
                          <a:spcPts val="20"/>
                        </a:spcBef>
                      </a:pPr>
                      <a:r>
                        <a:rPr lang="ru-RU" sz="900" b="1" spc="-5" dirty="0" smtClean="0">
                          <a:latin typeface="Arial"/>
                          <a:cs typeface="Arial"/>
                        </a:rPr>
                        <a:t>874774,7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ts val="1015"/>
                        </a:lnSpc>
                        <a:spcBef>
                          <a:spcPts val="20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285,2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7380351" y="0"/>
            <a:ext cx="1764030" cy="225425"/>
          </a:xfrm>
          <a:custGeom>
            <a:avLst/>
            <a:gdLst/>
            <a:ahLst/>
            <a:cxnLst/>
            <a:rect l="l" t="t" r="r" b="b"/>
            <a:pathLst>
              <a:path w="1764029" h="225425">
                <a:moveTo>
                  <a:pt x="0" y="225425"/>
                </a:moveTo>
                <a:lnTo>
                  <a:pt x="1763648" y="225425"/>
                </a:lnTo>
                <a:lnTo>
                  <a:pt x="1763648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02093" y="0"/>
            <a:ext cx="14630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Земельные</a:t>
            </a:r>
            <a:r>
              <a:rPr sz="1100" b="1" spc="-8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ресурсы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616" y="170129"/>
            <a:ext cx="66890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Группировка </a:t>
            </a:r>
            <a:r>
              <a:rPr dirty="0"/>
              <a:t>личных </a:t>
            </a:r>
            <a:r>
              <a:rPr spc="-10" dirty="0"/>
              <a:t>подсобных </a:t>
            </a:r>
            <a:r>
              <a:rPr spc="-15" dirty="0"/>
              <a:t>хозяйств </a:t>
            </a:r>
            <a:r>
              <a:rPr dirty="0"/>
              <a:t>по </a:t>
            </a:r>
            <a:r>
              <a:rPr spc="-10" dirty="0"/>
              <a:t>размеру </a:t>
            </a:r>
            <a:r>
              <a:rPr spc="-5" dirty="0"/>
              <a:t>земельной</a:t>
            </a:r>
            <a:r>
              <a:rPr spc="50" dirty="0"/>
              <a:t> </a:t>
            </a:r>
            <a:r>
              <a:rPr spc="-5" dirty="0"/>
              <a:t>площади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53714" y="431419"/>
            <a:ext cx="156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(на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0" dirty="0">
                <a:latin typeface="Arial"/>
                <a:cs typeface="Arial"/>
              </a:rPr>
              <a:t>июля </a:t>
            </a:r>
            <a:r>
              <a:rPr sz="1200" dirty="0">
                <a:latin typeface="Arial"/>
                <a:cs typeface="Arial"/>
              </a:rPr>
              <a:t>2016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года)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857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1020399"/>
              </p:ext>
            </p:extLst>
          </p:nvPr>
        </p:nvGraphicFramePr>
        <p:xfrm>
          <a:off x="779437" y="883030"/>
          <a:ext cx="7785730" cy="3785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6030"/>
                <a:gridCol w="728980"/>
                <a:gridCol w="725805"/>
                <a:gridCol w="725805"/>
                <a:gridCol w="725804"/>
                <a:gridCol w="720089"/>
                <a:gridCol w="728979"/>
                <a:gridCol w="725804"/>
                <a:gridCol w="725805"/>
                <a:gridCol w="722629"/>
              </a:tblGrid>
              <a:tr h="1466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4480">
                        <a:lnSpc>
                          <a:spcPts val="1035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Число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хозяйств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38784">
                        <a:lnSpc>
                          <a:spcPts val="103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Общая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площадь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земли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506095">
                        <a:lnSpc>
                          <a:spcPts val="1035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Из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общей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площади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земли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занято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79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8755">
                        <a:lnSpc>
                          <a:spcPts val="1035"/>
                        </a:lnSpc>
                      </a:pPr>
                      <a:r>
                        <a:rPr lang="ru-RU" sz="900" b="1" spc="-5" dirty="0" smtClean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5" dirty="0" err="1" smtClean="0">
                          <a:latin typeface="Arial"/>
                          <a:cs typeface="Arial"/>
                        </a:rPr>
                        <a:t>сего</a:t>
                      </a:r>
                      <a:r>
                        <a:rPr lang="ru-RU" sz="900" b="1" spc="-5" dirty="0" smtClean="0">
                          <a:latin typeface="Arial"/>
                          <a:cs typeface="Arial"/>
                        </a:rPr>
                        <a:t>,</a:t>
                      </a:r>
                    </a:p>
                    <a:p>
                      <a:pPr marL="198755">
                        <a:lnSpc>
                          <a:spcPts val="1035"/>
                        </a:lnSpc>
                      </a:pPr>
                      <a:r>
                        <a:rPr lang="ru-RU" sz="900" b="1" spc="-5" dirty="0" smtClean="0">
                          <a:latin typeface="Arial"/>
                          <a:cs typeface="Arial"/>
                        </a:rPr>
                        <a:t>единиц</a:t>
                      </a:r>
                      <a:endParaRPr lang="ru-RU" sz="900" b="0" spc="0" dirty="0" smtClean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430" algn="ctr">
                        <a:lnSpc>
                          <a:spcPts val="1035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процентах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общего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числа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хозяйств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6215">
                        <a:lnSpc>
                          <a:spcPts val="1035"/>
                        </a:lnSpc>
                      </a:pPr>
                      <a:r>
                        <a:rPr sz="900" b="1" spc="-5" dirty="0" err="1" smtClean="0">
                          <a:latin typeface="Arial"/>
                          <a:cs typeface="Arial"/>
                        </a:rPr>
                        <a:t>всего</a:t>
                      </a:r>
                      <a:r>
                        <a:rPr sz="900" b="1" spc="-5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900" b="0" spc="0" baseline="0" dirty="0" smtClean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196215">
                        <a:lnSpc>
                          <a:spcPts val="1035"/>
                        </a:lnSpc>
                      </a:pPr>
                      <a:r>
                        <a:rPr lang="ru-RU" sz="900" b="0" spc="0" baseline="0" dirty="0" smtClean="0">
                          <a:latin typeface="Arial"/>
                          <a:cs typeface="Arial"/>
                        </a:rPr>
                        <a:t>   </a:t>
                      </a:r>
                      <a:r>
                        <a:rPr sz="900" b="1" spc="-10" dirty="0" err="1" smtClean="0">
                          <a:latin typeface="Arial"/>
                          <a:cs typeface="Arial"/>
                        </a:rPr>
                        <a:t>га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225">
                        <a:lnSpc>
                          <a:spcPts val="1035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процентах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06045" marR="83820"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9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общей 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ло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щ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ди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земли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хозяйств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3025">
                        <a:lnSpc>
                          <a:spcPts val="1035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среднем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60960" marR="34925" indent="-63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на одно  х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зяйс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о,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га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" algn="ctr">
                        <a:lnSpc>
                          <a:spcPts val="103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под</a:t>
                      </a:r>
                      <a:r>
                        <a:rPr sz="900" b="1" spc="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посевы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сельскохозяйственных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900" b="1" spc="-15" dirty="0">
                          <a:latin typeface="Arial"/>
                          <a:cs typeface="Arial"/>
                        </a:rPr>
                        <a:t>культур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145" algn="ctr">
                        <a:lnSpc>
                          <a:spcPts val="103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под сенокосы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пастбища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689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104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всего,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lang="ru-RU" sz="900" b="1" spc="-10" baseline="0" dirty="0" smtClean="0">
                          <a:latin typeface="Arial"/>
                          <a:cs typeface="Arial"/>
                        </a:rPr>
                        <a:t>   </a:t>
                      </a:r>
                      <a:r>
                        <a:rPr sz="900" b="1" spc="-10" dirty="0" err="1" smtClean="0">
                          <a:latin typeface="Arial"/>
                          <a:cs typeface="Arial"/>
                        </a:rPr>
                        <a:t>га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04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процентах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06680" marR="83185"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9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общей  п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лоща</a:t>
                      </a:r>
                      <a:r>
                        <a:rPr sz="900" b="1" spc="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земли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104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всего,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224154">
                        <a:lnSpc>
                          <a:spcPct val="100000"/>
                        </a:lnSpc>
                      </a:pPr>
                      <a:r>
                        <a:rPr lang="ru-RU" sz="900" b="1" spc="-10" baseline="0" dirty="0" smtClean="0">
                          <a:latin typeface="Arial"/>
                          <a:cs typeface="Arial"/>
                        </a:rPr>
                        <a:t>   </a:t>
                      </a:r>
                      <a:r>
                        <a:rPr sz="900" b="1" spc="-10" dirty="0" err="1" smtClean="0">
                          <a:latin typeface="Arial"/>
                          <a:cs typeface="Arial"/>
                        </a:rPr>
                        <a:t>га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04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процентах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05410" marR="81280"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9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общей  п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лоща</a:t>
                      </a:r>
                      <a:r>
                        <a:rPr sz="900" b="1" spc="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земли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D4E3"/>
                    </a:solidFill>
                  </a:tcPr>
                </a:tc>
              </a:tr>
              <a:tr h="152400">
                <a:tc gridSpan="10">
                  <a:txBody>
                    <a:bodyPr/>
                    <a:lstStyle/>
                    <a:p>
                      <a:pPr marL="10795">
                        <a:lnSpc>
                          <a:spcPts val="1040"/>
                        </a:lnSpc>
                        <a:spcBef>
                          <a:spcPts val="6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Хозяйства, имевшие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земельную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9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га: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5575">
                <a:tc>
                  <a:txBody>
                    <a:bodyPr/>
                    <a:lstStyle/>
                    <a:p>
                      <a:pPr marL="64135">
                        <a:lnSpc>
                          <a:spcPts val="1000"/>
                        </a:lnSpc>
                        <a:spcBef>
                          <a:spcPts val="13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0,06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26667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893,7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911,3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44971,7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1,69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64135">
                        <a:lnSpc>
                          <a:spcPts val="1000"/>
                        </a:lnSpc>
                        <a:spcBef>
                          <a:spcPts val="13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0,06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0,10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54242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4558,7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4609,5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110629,5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2,04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64135">
                        <a:lnSpc>
                          <a:spcPts val="1000"/>
                        </a:lnSpc>
                        <a:spcBef>
                          <a:spcPts val="13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0,11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0,15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56638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22,0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7530,6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0,13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7505,6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0,13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176750,6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64135">
                        <a:lnSpc>
                          <a:spcPts val="994"/>
                        </a:lnSpc>
                        <a:spcBef>
                          <a:spcPts val="13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0,16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0,20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42356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7713,9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0,18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7711,3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0,18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250971,2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5,93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64135">
                        <a:lnSpc>
                          <a:spcPts val="1000"/>
                        </a:lnSpc>
                        <a:spcBef>
                          <a:spcPts val="13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0,21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0,25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26728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6185,6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0,23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6235,8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0,23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181060,2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6,77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64135">
                        <a:lnSpc>
                          <a:spcPts val="994"/>
                        </a:lnSpc>
                        <a:spcBef>
                          <a:spcPts val="13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0,26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0,30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20045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5681,3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0,28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5683,7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0,28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125785,8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6,28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64135">
                        <a:lnSpc>
                          <a:spcPts val="994"/>
                        </a:lnSpc>
                        <a:spcBef>
                          <a:spcPts val="13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0,31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0,35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9742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3209,7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0,33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3199,3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0,33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63570,9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6,53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64135">
                        <a:lnSpc>
                          <a:spcPts val="994"/>
                        </a:lnSpc>
                        <a:spcBef>
                          <a:spcPts val="13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0,36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0,40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7124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2725,1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2717,5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48612,7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6,82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64135">
                        <a:lnSpc>
                          <a:spcPts val="994"/>
                        </a:lnSpc>
                        <a:spcBef>
                          <a:spcPts val="13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0,41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0,50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6432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2930,5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0,46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2995,9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0,47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42767,4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6,65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64135">
                        <a:lnSpc>
                          <a:spcPts val="994"/>
                        </a:lnSpc>
                        <a:spcBef>
                          <a:spcPts val="13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0,51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1,00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3998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2507,7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0,63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5098,1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1,28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31532,7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7,89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64135">
                        <a:lnSpc>
                          <a:spcPts val="994"/>
                        </a:lnSpc>
                        <a:spcBef>
                          <a:spcPts val="13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1,01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3,00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274,7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1,69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155,5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0,95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1128,0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6,92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64135">
                        <a:lnSpc>
                          <a:spcPts val="994"/>
                        </a:lnSpc>
                        <a:spcBef>
                          <a:spcPts val="1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3,01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5,00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382,6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3,71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128,7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975,7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9,47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64135">
                        <a:lnSpc>
                          <a:spcPts val="994"/>
                        </a:lnSpc>
                        <a:spcBef>
                          <a:spcPts val="1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5,01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10,00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185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1225,5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6,62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156,5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0,85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1485,4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8,03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64135">
                        <a:lnSpc>
                          <a:spcPts val="994"/>
                        </a:lnSpc>
                        <a:spcBef>
                          <a:spcPts val="1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10,01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20,00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703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9342,8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13,29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939,0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1,34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9682,5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13,77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64135">
                        <a:lnSpc>
                          <a:spcPts val="994"/>
                        </a:lnSpc>
                        <a:spcBef>
                          <a:spcPts val="1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свыше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20,00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2309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98184,5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64,0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42,52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8288,8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3,59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89104,5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38,59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10795">
                        <a:lnSpc>
                          <a:spcPts val="994"/>
                        </a:lnSpc>
                        <a:spcBef>
                          <a:spcPts val="13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Итого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257435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153346,8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0,60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56336,7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0,22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1179028,8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4,58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0" y="4786325"/>
            <a:ext cx="9144000" cy="357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80351" y="0"/>
            <a:ext cx="1764030" cy="225425"/>
          </a:xfrm>
          <a:custGeom>
            <a:avLst/>
            <a:gdLst/>
            <a:ahLst/>
            <a:cxnLst/>
            <a:rect l="l" t="t" r="r" b="b"/>
            <a:pathLst>
              <a:path w="1764029" h="225425">
                <a:moveTo>
                  <a:pt x="0" y="225425"/>
                </a:moveTo>
                <a:lnTo>
                  <a:pt x="1763648" y="225425"/>
                </a:lnTo>
                <a:lnTo>
                  <a:pt x="1763648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02093" y="0"/>
            <a:ext cx="14630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Земельные</a:t>
            </a:r>
            <a:r>
              <a:rPr sz="1100" b="1" spc="-8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ресурсы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292" y="170129"/>
            <a:ext cx="539877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Удельный </a:t>
            </a:r>
            <a:r>
              <a:rPr spc="-15" dirty="0"/>
              <a:t>вес используемых </a:t>
            </a:r>
            <a:r>
              <a:rPr spc="-10" dirty="0"/>
              <a:t>сельскохозяйственных</a:t>
            </a:r>
            <a:r>
              <a:rPr dirty="0"/>
              <a:t> </a:t>
            </a:r>
            <a:r>
              <a:rPr spc="-20" dirty="0"/>
              <a:t>угодий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в </a:t>
            </a:r>
            <a:r>
              <a:rPr spc="-10" dirty="0"/>
              <a:t>сельскохозяйственных </a:t>
            </a:r>
            <a:r>
              <a:rPr spc="-5" dirty="0"/>
              <a:t>организациях</a:t>
            </a:r>
            <a:r>
              <a:rPr spc="-65" dirty="0"/>
              <a:t> </a:t>
            </a:r>
            <a:r>
              <a:rPr spc="-10" dirty="0"/>
              <a:t>(хозяйствах)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2085" y="599059"/>
            <a:ext cx="5674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(на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0" dirty="0">
                <a:latin typeface="Arial"/>
                <a:cs typeface="Arial"/>
              </a:rPr>
              <a:t>июля;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процентах </a:t>
            </a:r>
            <a:r>
              <a:rPr sz="1200" spc="-10" dirty="0">
                <a:latin typeface="Arial"/>
                <a:cs typeface="Arial"/>
              </a:rPr>
              <a:t>от общего </a:t>
            </a:r>
            <a:r>
              <a:rPr sz="1200" spc="-5" dirty="0">
                <a:latin typeface="Arial"/>
                <a:cs typeface="Arial"/>
              </a:rPr>
              <a:t>числа </a:t>
            </a:r>
            <a:r>
              <a:rPr sz="1200" spc="-10" dirty="0">
                <a:latin typeface="Arial"/>
                <a:cs typeface="Arial"/>
              </a:rPr>
              <a:t>соответствующей </a:t>
            </a:r>
            <a:r>
              <a:rPr sz="1200" spc="-5" dirty="0">
                <a:latin typeface="Arial"/>
                <a:cs typeface="Arial"/>
              </a:rPr>
              <a:t>категории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хозяйств)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00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8091" y="3843528"/>
            <a:ext cx="6445250" cy="0"/>
          </a:xfrm>
          <a:custGeom>
            <a:avLst/>
            <a:gdLst/>
            <a:ahLst/>
            <a:cxnLst/>
            <a:rect l="l" t="t" r="r" b="b"/>
            <a:pathLst>
              <a:path w="6445250">
                <a:moveTo>
                  <a:pt x="0" y="0"/>
                </a:moveTo>
                <a:lnTo>
                  <a:pt x="644499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8091" y="3843528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87395" y="3843528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75176" y="3843528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64479" y="3843528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3783" y="3843528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43088" y="3843528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90599" y="3907027"/>
            <a:ext cx="1302385" cy="3327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95910" marR="5080" indent="-283845">
              <a:lnSpc>
                <a:spcPct val="102000"/>
              </a:lnSpc>
              <a:spcBef>
                <a:spcPts val="70"/>
              </a:spcBef>
            </a:pPr>
            <a:r>
              <a:rPr sz="1000" b="1" spc="-10" dirty="0">
                <a:latin typeface="Calibri"/>
                <a:cs typeface="Calibri"/>
              </a:rPr>
              <a:t>С</a:t>
            </a:r>
            <a:r>
              <a:rPr sz="1000" b="1" spc="-5" dirty="0">
                <a:latin typeface="Calibri"/>
                <a:cs typeface="Calibri"/>
              </a:rPr>
              <a:t>ельск</a:t>
            </a:r>
            <a:r>
              <a:rPr sz="1000" b="1" dirty="0">
                <a:latin typeface="Calibri"/>
                <a:cs typeface="Calibri"/>
              </a:rPr>
              <a:t>о</a:t>
            </a:r>
            <a:r>
              <a:rPr sz="1000" b="1" spc="-10" dirty="0">
                <a:latin typeface="Calibri"/>
                <a:cs typeface="Calibri"/>
              </a:rPr>
              <a:t>х</a:t>
            </a:r>
            <a:r>
              <a:rPr sz="1000" b="1" spc="-5" dirty="0">
                <a:latin typeface="Calibri"/>
                <a:cs typeface="Calibri"/>
              </a:rPr>
              <a:t>о</a:t>
            </a:r>
            <a:r>
              <a:rPr sz="1000" b="1" spc="-10" dirty="0">
                <a:latin typeface="Calibri"/>
                <a:cs typeface="Calibri"/>
              </a:rPr>
              <a:t>зя</a:t>
            </a:r>
            <a:r>
              <a:rPr sz="1000" b="1" spc="-5" dirty="0">
                <a:latin typeface="Calibri"/>
                <a:cs typeface="Calibri"/>
              </a:rPr>
              <a:t>йс</a:t>
            </a:r>
            <a:r>
              <a:rPr sz="1000" b="1" spc="-10" dirty="0">
                <a:latin typeface="Calibri"/>
                <a:cs typeface="Calibri"/>
              </a:rPr>
              <a:t>т</a:t>
            </a:r>
            <a:r>
              <a:rPr sz="1000" b="1" spc="-5" dirty="0">
                <a:latin typeface="Calibri"/>
                <a:cs typeface="Calibri"/>
              </a:rPr>
              <a:t>вен</a:t>
            </a:r>
            <a:r>
              <a:rPr sz="1000" b="1" spc="-10" dirty="0">
                <a:latin typeface="Calibri"/>
                <a:cs typeface="Calibri"/>
              </a:rPr>
              <a:t>н</a:t>
            </a:r>
            <a:r>
              <a:rPr sz="1000" b="1" spc="-5" dirty="0">
                <a:latin typeface="Calibri"/>
                <a:cs typeface="Calibri"/>
              </a:rPr>
              <a:t>ые  организации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18535" y="3907027"/>
            <a:ext cx="794385" cy="48831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270" algn="ctr">
              <a:lnSpc>
                <a:spcPct val="102000"/>
              </a:lnSpc>
              <a:spcBef>
                <a:spcPts val="70"/>
              </a:spcBef>
            </a:pPr>
            <a:r>
              <a:rPr sz="1000" b="1" spc="-5" dirty="0">
                <a:latin typeface="Calibri"/>
                <a:cs typeface="Calibri"/>
              </a:rPr>
              <a:t>Крес</a:t>
            </a:r>
            <a:r>
              <a:rPr sz="1000" b="1" spc="-10" dirty="0">
                <a:latin typeface="Calibri"/>
                <a:cs typeface="Calibri"/>
              </a:rPr>
              <a:t>т</a:t>
            </a:r>
            <a:r>
              <a:rPr sz="1000" b="1" spc="-5" dirty="0">
                <a:latin typeface="Calibri"/>
                <a:cs typeface="Calibri"/>
              </a:rPr>
              <a:t>ь</a:t>
            </a:r>
            <a:r>
              <a:rPr sz="1000" b="1" spc="-10" dirty="0">
                <a:latin typeface="Calibri"/>
                <a:cs typeface="Calibri"/>
              </a:rPr>
              <a:t>янские  </a:t>
            </a:r>
            <a:r>
              <a:rPr sz="1000" b="1" spc="-5" dirty="0">
                <a:latin typeface="Calibri"/>
                <a:cs typeface="Calibri"/>
              </a:rPr>
              <a:t>(фер</a:t>
            </a:r>
            <a:r>
              <a:rPr sz="1000" b="1" spc="-10" dirty="0">
                <a:latin typeface="Calibri"/>
                <a:cs typeface="Calibri"/>
              </a:rPr>
              <a:t>ме</a:t>
            </a:r>
            <a:r>
              <a:rPr sz="1000" b="1" spc="-5" dirty="0">
                <a:latin typeface="Calibri"/>
                <a:cs typeface="Calibri"/>
              </a:rPr>
              <a:t>рск</a:t>
            </a:r>
            <a:r>
              <a:rPr sz="1000" b="1" spc="-10" dirty="0">
                <a:latin typeface="Calibri"/>
                <a:cs typeface="Calibri"/>
              </a:rPr>
              <a:t>и</a:t>
            </a:r>
            <a:r>
              <a:rPr sz="1000" b="1" spc="-5" dirty="0">
                <a:latin typeface="Calibri"/>
                <a:cs typeface="Calibri"/>
              </a:rPr>
              <a:t>е)  хозяйства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97222" y="3907027"/>
            <a:ext cx="1045210" cy="3327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22860">
              <a:lnSpc>
                <a:spcPct val="102000"/>
              </a:lnSpc>
              <a:spcBef>
                <a:spcPts val="70"/>
              </a:spcBef>
            </a:pPr>
            <a:r>
              <a:rPr sz="1000" b="1" spc="-5" dirty="0">
                <a:latin typeface="Calibri"/>
                <a:cs typeface="Calibri"/>
              </a:rPr>
              <a:t>Индивидуальные  </a:t>
            </a:r>
            <a:r>
              <a:rPr sz="1000" b="1" spc="-10" dirty="0">
                <a:latin typeface="Calibri"/>
                <a:cs typeface="Calibri"/>
              </a:rPr>
              <a:t>п</a:t>
            </a:r>
            <a:r>
              <a:rPr sz="1000" b="1" spc="-5" dirty="0">
                <a:latin typeface="Calibri"/>
                <a:cs typeface="Calibri"/>
              </a:rPr>
              <a:t>ре</a:t>
            </a:r>
            <a:r>
              <a:rPr sz="1000" b="1" spc="-10" dirty="0">
                <a:latin typeface="Calibri"/>
                <a:cs typeface="Calibri"/>
              </a:rPr>
              <a:t>дп</a:t>
            </a:r>
            <a:r>
              <a:rPr sz="1000" b="1" spc="-5" dirty="0">
                <a:latin typeface="Calibri"/>
                <a:cs typeface="Calibri"/>
              </a:rPr>
              <a:t>ри</a:t>
            </a:r>
            <a:r>
              <a:rPr sz="1000" b="1" spc="-15" dirty="0">
                <a:latin typeface="Calibri"/>
                <a:cs typeface="Calibri"/>
              </a:rPr>
              <a:t>н</a:t>
            </a:r>
            <a:r>
              <a:rPr sz="1000" b="1" spc="-5" dirty="0">
                <a:latin typeface="Calibri"/>
                <a:cs typeface="Calibri"/>
              </a:rPr>
              <a:t>и</a:t>
            </a:r>
            <a:r>
              <a:rPr sz="1000" b="1" spc="-10" dirty="0">
                <a:latin typeface="Calibri"/>
                <a:cs typeface="Calibri"/>
              </a:rPr>
              <a:t>м</a:t>
            </a:r>
            <a:r>
              <a:rPr sz="1000" b="1" spc="-5" dirty="0">
                <a:latin typeface="Calibri"/>
                <a:cs typeface="Calibri"/>
              </a:rPr>
              <a:t>а</a:t>
            </a:r>
            <a:r>
              <a:rPr sz="1000" b="1" spc="-10" dirty="0">
                <a:latin typeface="Calibri"/>
                <a:cs typeface="Calibri"/>
              </a:rPr>
              <a:t>т</a:t>
            </a:r>
            <a:r>
              <a:rPr sz="1000" b="1" spc="-5" dirty="0">
                <a:latin typeface="Calibri"/>
                <a:cs typeface="Calibri"/>
              </a:rPr>
              <a:t>ели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54522" y="3907027"/>
            <a:ext cx="1109980" cy="3327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85115" marR="5080" indent="-273050">
              <a:lnSpc>
                <a:spcPct val="102000"/>
              </a:lnSpc>
              <a:spcBef>
                <a:spcPts val="70"/>
              </a:spcBef>
            </a:pPr>
            <a:r>
              <a:rPr sz="1000" b="1" spc="-5" dirty="0">
                <a:latin typeface="Calibri"/>
                <a:cs typeface="Calibri"/>
              </a:rPr>
              <a:t>Личные</a:t>
            </a:r>
            <a:r>
              <a:rPr sz="1000" b="1" spc="-7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подсобные  хозяйства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60006" y="3907027"/>
            <a:ext cx="1278255" cy="3327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44780">
              <a:lnSpc>
                <a:spcPct val="102000"/>
              </a:lnSpc>
              <a:spcBef>
                <a:spcPts val="70"/>
              </a:spcBef>
            </a:pPr>
            <a:r>
              <a:rPr sz="1000" b="1" spc="-5" dirty="0">
                <a:latin typeface="Calibri"/>
                <a:cs typeface="Calibri"/>
              </a:rPr>
              <a:t>Некоммерческие  </a:t>
            </a:r>
            <a:r>
              <a:rPr sz="1000" b="1" spc="-10" dirty="0">
                <a:latin typeface="Calibri"/>
                <a:cs typeface="Calibri"/>
              </a:rPr>
              <a:t>объединения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граждан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4531517"/>
            <a:ext cx="9144000" cy="611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80351" y="0"/>
            <a:ext cx="1764030" cy="225425"/>
          </a:xfrm>
          <a:custGeom>
            <a:avLst/>
            <a:gdLst/>
            <a:ahLst/>
            <a:cxnLst/>
            <a:rect l="l" t="t" r="r" b="b"/>
            <a:pathLst>
              <a:path w="1764029" h="225425">
                <a:moveTo>
                  <a:pt x="0" y="225425"/>
                </a:moveTo>
                <a:lnTo>
                  <a:pt x="1763648" y="225425"/>
                </a:lnTo>
                <a:lnTo>
                  <a:pt x="1763648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602093" y="0"/>
            <a:ext cx="14630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Земельные</a:t>
            </a:r>
            <a:r>
              <a:rPr sz="1100" b="1" spc="-8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ресурсы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5" name="Диаграм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0461351"/>
              </p:ext>
            </p:extLst>
          </p:nvPr>
        </p:nvGraphicFramePr>
        <p:xfrm>
          <a:off x="1442085" y="1186341"/>
          <a:ext cx="65012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004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531517"/>
            <a:ext cx="9144000" cy="611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6153" y="0"/>
            <a:ext cx="3348354" cy="225425"/>
          </a:xfrm>
          <a:custGeom>
            <a:avLst/>
            <a:gdLst/>
            <a:ahLst/>
            <a:cxnLst/>
            <a:rect l="l" t="t" r="r" b="b"/>
            <a:pathLst>
              <a:path w="3348354" h="225425">
                <a:moveTo>
                  <a:pt x="0" y="225425"/>
                </a:moveTo>
                <a:lnTo>
                  <a:pt x="3347847" y="225425"/>
                </a:lnTo>
                <a:lnTo>
                  <a:pt x="3347847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32067" y="0"/>
            <a:ext cx="29330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Площади сельскохозяйственных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культур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38986" y="403987"/>
            <a:ext cx="6534150" cy="42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Структура </a:t>
            </a:r>
            <a:r>
              <a:rPr dirty="0"/>
              <a:t>общей </a:t>
            </a:r>
            <a:r>
              <a:rPr spc="-5" dirty="0"/>
              <a:t>посевной площади </a:t>
            </a:r>
            <a:r>
              <a:rPr spc="-10" dirty="0"/>
              <a:t>под </a:t>
            </a:r>
            <a:r>
              <a:rPr spc="-20" dirty="0"/>
              <a:t>урожай </a:t>
            </a:r>
            <a:r>
              <a:rPr spc="-5" dirty="0"/>
              <a:t>по </a:t>
            </a:r>
            <a:r>
              <a:rPr spc="-10" dirty="0"/>
              <a:t>категориям</a:t>
            </a:r>
            <a:r>
              <a:rPr spc="165" dirty="0"/>
              <a:t> </a:t>
            </a:r>
            <a:r>
              <a:rPr spc="-15" dirty="0"/>
              <a:t>хозяйств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0" dirty="0">
                <a:latin typeface="Arial"/>
                <a:cs typeface="Arial"/>
              </a:rPr>
              <a:t>(в </a:t>
            </a:r>
            <a:r>
              <a:rPr sz="1200" b="0" spc="-5" dirty="0">
                <a:latin typeface="Arial"/>
                <a:cs typeface="Arial"/>
              </a:rPr>
              <a:t>процентах </a:t>
            </a:r>
            <a:r>
              <a:rPr sz="1200" b="0" spc="-10" dirty="0">
                <a:latin typeface="Arial"/>
                <a:cs typeface="Arial"/>
              </a:rPr>
              <a:t>от </a:t>
            </a:r>
            <a:r>
              <a:rPr sz="1200" b="0" spc="-5" dirty="0">
                <a:latin typeface="Arial"/>
                <a:cs typeface="Arial"/>
              </a:rPr>
              <a:t>общей посевной</a:t>
            </a:r>
            <a:r>
              <a:rPr sz="1200" b="0" spc="-45" dirty="0">
                <a:latin typeface="Arial"/>
                <a:cs typeface="Arial"/>
              </a:rPr>
              <a:t> </a:t>
            </a:r>
            <a:r>
              <a:rPr sz="1200" b="0" spc="-5" dirty="0">
                <a:latin typeface="Arial"/>
                <a:cs typeface="Arial"/>
              </a:rPr>
              <a:t>площади)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1365" y="3505320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4" h="70485">
                <a:moveTo>
                  <a:pt x="0" y="70237"/>
                </a:moveTo>
                <a:lnTo>
                  <a:pt x="70237" y="70237"/>
                </a:lnTo>
                <a:lnTo>
                  <a:pt x="70237" y="0"/>
                </a:lnTo>
                <a:lnTo>
                  <a:pt x="0" y="0"/>
                </a:lnTo>
                <a:lnTo>
                  <a:pt x="0" y="7023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1365" y="3800595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4" h="70485">
                <a:moveTo>
                  <a:pt x="0" y="70237"/>
                </a:moveTo>
                <a:lnTo>
                  <a:pt x="70237" y="70237"/>
                </a:lnTo>
                <a:lnTo>
                  <a:pt x="70237" y="0"/>
                </a:lnTo>
                <a:lnTo>
                  <a:pt x="0" y="0"/>
                </a:lnTo>
                <a:lnTo>
                  <a:pt x="0" y="70237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1365" y="4095972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4" h="70485">
                <a:moveTo>
                  <a:pt x="0" y="70237"/>
                </a:moveTo>
                <a:lnTo>
                  <a:pt x="70237" y="70237"/>
                </a:lnTo>
                <a:lnTo>
                  <a:pt x="70237" y="0"/>
                </a:lnTo>
                <a:lnTo>
                  <a:pt x="0" y="0"/>
                </a:lnTo>
                <a:lnTo>
                  <a:pt x="0" y="70237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1365" y="4391310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4" h="70485">
                <a:moveTo>
                  <a:pt x="0" y="70237"/>
                </a:moveTo>
                <a:lnTo>
                  <a:pt x="70237" y="70237"/>
                </a:lnTo>
                <a:lnTo>
                  <a:pt x="70237" y="0"/>
                </a:lnTo>
                <a:lnTo>
                  <a:pt x="0" y="0"/>
                </a:lnTo>
                <a:lnTo>
                  <a:pt x="0" y="70237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9376" y="3437635"/>
            <a:ext cx="5411470" cy="1080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Сельскохозяйственные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организации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76200"/>
              </a:lnSpc>
            </a:pPr>
            <a:r>
              <a:rPr sz="1100" b="1" spc="-5" dirty="0">
                <a:latin typeface="Arial"/>
                <a:cs typeface="Arial"/>
              </a:rPr>
              <a:t>Крестьянские (фермерские) хозяйства </a:t>
            </a:r>
            <a:r>
              <a:rPr sz="1100" b="1" dirty="0">
                <a:latin typeface="Arial"/>
                <a:cs typeface="Arial"/>
              </a:rPr>
              <a:t>и </a:t>
            </a:r>
            <a:r>
              <a:rPr sz="1100" b="1" spc="-5" dirty="0">
                <a:latin typeface="Arial"/>
                <a:cs typeface="Arial"/>
              </a:rPr>
              <a:t>индивидуальные </a:t>
            </a:r>
            <a:r>
              <a:rPr sz="1100" b="1" dirty="0">
                <a:latin typeface="Arial"/>
                <a:cs typeface="Arial"/>
              </a:rPr>
              <a:t>предприниматели  Личные подсобные и </a:t>
            </a:r>
            <a:r>
              <a:rPr sz="1100" b="1" spc="-10" dirty="0">
                <a:latin typeface="Arial"/>
                <a:cs typeface="Arial"/>
              </a:rPr>
              <a:t>другие </a:t>
            </a:r>
            <a:r>
              <a:rPr sz="1100" b="1" spc="-5" dirty="0">
                <a:latin typeface="Arial"/>
                <a:cs typeface="Arial"/>
              </a:rPr>
              <a:t>индивидуальные хозяйства</a:t>
            </a:r>
            <a:r>
              <a:rPr sz="1100" b="1" spc="-10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граждан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100" b="1" spc="-5" dirty="0">
                <a:latin typeface="Arial"/>
                <a:cs typeface="Arial"/>
              </a:rPr>
              <a:t>Некоммерческие </a:t>
            </a:r>
            <a:r>
              <a:rPr sz="1100" b="1" dirty="0">
                <a:latin typeface="Arial"/>
                <a:cs typeface="Arial"/>
              </a:rPr>
              <a:t>объединения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граждан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1393" y="1075607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2006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16569" y="1072134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2016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33539423"/>
              </p:ext>
            </p:extLst>
          </p:nvPr>
        </p:nvGraphicFramePr>
        <p:xfrm>
          <a:off x="533400" y="1235805"/>
          <a:ext cx="37080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02318158"/>
              </p:ext>
            </p:extLst>
          </p:nvPr>
        </p:nvGraphicFramePr>
        <p:xfrm>
          <a:off x="5005519" y="1221994"/>
          <a:ext cx="37080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791" y="170129"/>
            <a:ext cx="6524625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Структура </a:t>
            </a:r>
            <a:r>
              <a:rPr spc="-5" dirty="0"/>
              <a:t>посевных площадей </a:t>
            </a:r>
            <a:r>
              <a:rPr dirty="0"/>
              <a:t>по видам </a:t>
            </a:r>
            <a:r>
              <a:rPr spc="-10" dirty="0"/>
              <a:t>сельскохозяйственных</a:t>
            </a:r>
            <a:r>
              <a:rPr spc="25" dirty="0"/>
              <a:t> </a:t>
            </a:r>
            <a:r>
              <a:rPr spc="-35" dirty="0"/>
              <a:t>культур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под </a:t>
            </a:r>
            <a:r>
              <a:rPr spc="-20" dirty="0"/>
              <a:t>урожай </a:t>
            </a:r>
            <a:r>
              <a:rPr dirty="0"/>
              <a:t>в </a:t>
            </a:r>
            <a:r>
              <a:rPr spc="-15" dirty="0"/>
              <a:t>хозяйствах </a:t>
            </a:r>
            <a:r>
              <a:rPr spc="-20" dirty="0"/>
              <a:t>всех</a:t>
            </a:r>
            <a:r>
              <a:rPr spc="50" dirty="0"/>
              <a:t> </a:t>
            </a:r>
            <a:r>
              <a:rPr spc="-10" dirty="0"/>
              <a:t>категорий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9027" y="644778"/>
            <a:ext cx="65570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(на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0" dirty="0">
                <a:latin typeface="Arial"/>
                <a:cs typeface="Arial"/>
              </a:rPr>
              <a:t>июля;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процентах </a:t>
            </a:r>
            <a:r>
              <a:rPr sz="1200" spc="-10" dirty="0">
                <a:latin typeface="Arial"/>
                <a:cs typeface="Arial"/>
              </a:rPr>
              <a:t>от </a:t>
            </a:r>
            <a:r>
              <a:rPr sz="1200" spc="-5" dirty="0">
                <a:latin typeface="Arial"/>
                <a:cs typeface="Arial"/>
              </a:rPr>
              <a:t>общей посевной площади </a:t>
            </a:r>
            <a:r>
              <a:rPr sz="1200" spc="-10" dirty="0">
                <a:latin typeface="Arial"/>
                <a:cs typeface="Arial"/>
              </a:rPr>
              <a:t>соответствующей </a:t>
            </a:r>
            <a:r>
              <a:rPr sz="1200" spc="-5" dirty="0">
                <a:latin typeface="Arial"/>
                <a:cs typeface="Arial"/>
              </a:rPr>
              <a:t>категории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хозяйств)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5956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4056" y="2312797"/>
            <a:ext cx="511175" cy="793750"/>
          </a:xfrm>
          <a:custGeom>
            <a:avLst/>
            <a:gdLst/>
            <a:ahLst/>
            <a:cxnLst/>
            <a:rect l="l" t="t" r="r" b="b"/>
            <a:pathLst>
              <a:path w="511175" h="793750">
                <a:moveTo>
                  <a:pt x="256955" y="0"/>
                </a:moveTo>
                <a:lnTo>
                  <a:pt x="220122" y="33477"/>
                </a:lnTo>
                <a:lnTo>
                  <a:pt x="185977" y="69034"/>
                </a:lnTo>
                <a:lnTo>
                  <a:pt x="154563" y="106515"/>
                </a:lnTo>
                <a:lnTo>
                  <a:pt x="125922" y="145764"/>
                </a:lnTo>
                <a:lnTo>
                  <a:pt x="100098" y="186624"/>
                </a:lnTo>
                <a:lnTo>
                  <a:pt x="77133" y="228938"/>
                </a:lnTo>
                <a:lnTo>
                  <a:pt x="57069" y="272551"/>
                </a:lnTo>
                <a:lnTo>
                  <a:pt x="39949" y="317305"/>
                </a:lnTo>
                <a:lnTo>
                  <a:pt x="25815" y="363045"/>
                </a:lnTo>
                <a:lnTo>
                  <a:pt x="14711" y="409614"/>
                </a:lnTo>
                <a:lnTo>
                  <a:pt x="6679" y="456855"/>
                </a:lnTo>
                <a:lnTo>
                  <a:pt x="1761" y="504613"/>
                </a:lnTo>
                <a:lnTo>
                  <a:pt x="0" y="552730"/>
                </a:lnTo>
                <a:lnTo>
                  <a:pt x="1438" y="601051"/>
                </a:lnTo>
                <a:lnTo>
                  <a:pt x="6119" y="649419"/>
                </a:lnTo>
                <a:lnTo>
                  <a:pt x="14084" y="697678"/>
                </a:lnTo>
                <a:lnTo>
                  <a:pt x="25377" y="745671"/>
                </a:lnTo>
                <a:lnTo>
                  <a:pt x="40039" y="793241"/>
                </a:lnTo>
                <a:lnTo>
                  <a:pt x="410625" y="665098"/>
                </a:lnTo>
                <a:lnTo>
                  <a:pt x="397574" y="615414"/>
                </a:lnTo>
                <a:lnTo>
                  <a:pt x="392276" y="565205"/>
                </a:lnTo>
                <a:lnTo>
                  <a:pt x="394505" y="515294"/>
                </a:lnTo>
                <a:lnTo>
                  <a:pt x="404037" y="466502"/>
                </a:lnTo>
                <a:lnTo>
                  <a:pt x="420648" y="419651"/>
                </a:lnTo>
                <a:lnTo>
                  <a:pt x="444112" y="375562"/>
                </a:lnTo>
                <a:lnTo>
                  <a:pt x="474204" y="335057"/>
                </a:lnTo>
                <a:lnTo>
                  <a:pt x="510701" y="298957"/>
                </a:lnTo>
                <a:lnTo>
                  <a:pt x="25695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41011" y="2295398"/>
            <a:ext cx="263525" cy="316865"/>
          </a:xfrm>
          <a:custGeom>
            <a:avLst/>
            <a:gdLst/>
            <a:ahLst/>
            <a:cxnLst/>
            <a:rect l="l" t="t" r="r" b="b"/>
            <a:pathLst>
              <a:path w="263525" h="316864">
                <a:moveTo>
                  <a:pt x="263525" y="308356"/>
                </a:moveTo>
                <a:lnTo>
                  <a:pt x="21336" y="0"/>
                </a:lnTo>
                <a:lnTo>
                  <a:pt x="0" y="17399"/>
                </a:lnTo>
                <a:lnTo>
                  <a:pt x="253746" y="316356"/>
                </a:lnTo>
                <a:lnTo>
                  <a:pt x="263525" y="308356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357117" y="1126997"/>
            <a:ext cx="2955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Крестьянские </a:t>
            </a:r>
            <a:r>
              <a:rPr sz="1200" b="1" spc="-5" dirty="0">
                <a:latin typeface="Arial"/>
                <a:cs typeface="Arial"/>
              </a:rPr>
              <a:t>(фермерские) </a:t>
            </a:r>
            <a:r>
              <a:rPr sz="1200" b="1" spc="-10" dirty="0">
                <a:latin typeface="Arial"/>
                <a:cs typeface="Arial"/>
              </a:rPr>
              <a:t>хозяйства  </a:t>
            </a:r>
            <a:r>
              <a:rPr sz="1200" b="1" dirty="0">
                <a:latin typeface="Arial"/>
                <a:cs typeface="Arial"/>
              </a:rPr>
              <a:t>и </a:t>
            </a:r>
            <a:r>
              <a:rPr sz="1200" b="1" spc="-10" dirty="0">
                <a:latin typeface="Arial"/>
                <a:cs typeface="Arial"/>
              </a:rPr>
              <a:t>индивидуальные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предприниматели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73924" y="1117276"/>
            <a:ext cx="1824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 marR="5080" indent="-42100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Се</a:t>
            </a:r>
            <a:r>
              <a:rPr sz="1200" b="1" spc="0" dirty="0">
                <a:latin typeface="Arial"/>
                <a:cs typeface="Arial"/>
              </a:rPr>
              <a:t>л</a:t>
            </a:r>
            <a:r>
              <a:rPr sz="1200" b="1" spc="-10" dirty="0">
                <a:latin typeface="Arial"/>
                <a:cs typeface="Arial"/>
              </a:rPr>
              <a:t>ь</a:t>
            </a:r>
            <a:r>
              <a:rPr sz="1200" b="1" dirty="0">
                <a:latin typeface="Arial"/>
                <a:cs typeface="Arial"/>
              </a:rPr>
              <a:t>с</a:t>
            </a:r>
            <a:r>
              <a:rPr sz="1200" b="1" spc="-15" dirty="0">
                <a:latin typeface="Arial"/>
                <a:cs typeface="Arial"/>
              </a:rPr>
              <a:t>к</a:t>
            </a:r>
            <a:r>
              <a:rPr sz="1200" b="1" spc="-25" dirty="0">
                <a:latin typeface="Arial"/>
                <a:cs typeface="Arial"/>
              </a:rPr>
              <a:t>о</a:t>
            </a:r>
            <a:r>
              <a:rPr sz="1200" b="1" spc="-20" dirty="0">
                <a:latin typeface="Arial"/>
                <a:cs typeface="Arial"/>
              </a:rPr>
              <a:t>х</a:t>
            </a:r>
            <a:r>
              <a:rPr sz="1200" b="1" spc="-15" dirty="0">
                <a:latin typeface="Arial"/>
                <a:cs typeface="Arial"/>
              </a:rPr>
              <a:t>о</a:t>
            </a:r>
            <a:r>
              <a:rPr sz="1200" b="1" spc="-5" dirty="0">
                <a:latin typeface="Arial"/>
                <a:cs typeface="Arial"/>
              </a:rPr>
              <a:t>зя</a:t>
            </a:r>
            <a:r>
              <a:rPr sz="1200" b="1" spc="-10" dirty="0">
                <a:latin typeface="Arial"/>
                <a:cs typeface="Arial"/>
              </a:rPr>
              <a:t>й</a:t>
            </a:r>
            <a:r>
              <a:rPr sz="1200" b="1" dirty="0">
                <a:latin typeface="Arial"/>
                <a:cs typeface="Arial"/>
              </a:rPr>
              <a:t>с</a:t>
            </a:r>
            <a:r>
              <a:rPr sz="1200" b="1" spc="-15" dirty="0">
                <a:latin typeface="Arial"/>
                <a:cs typeface="Arial"/>
              </a:rPr>
              <a:t>т</a:t>
            </a:r>
            <a:r>
              <a:rPr sz="1200" b="1" spc="-20" dirty="0">
                <a:latin typeface="Arial"/>
                <a:cs typeface="Arial"/>
              </a:rPr>
              <a:t>в</a:t>
            </a:r>
            <a:r>
              <a:rPr sz="1200" b="1" dirty="0">
                <a:latin typeface="Arial"/>
                <a:cs typeface="Arial"/>
              </a:rPr>
              <a:t>е</a:t>
            </a:r>
            <a:r>
              <a:rPr sz="1200" b="1" spc="-5" dirty="0">
                <a:latin typeface="Arial"/>
                <a:cs typeface="Arial"/>
              </a:rPr>
              <a:t>нны</a:t>
            </a:r>
            <a:r>
              <a:rPr sz="1200" b="1" dirty="0">
                <a:latin typeface="Arial"/>
                <a:cs typeface="Arial"/>
              </a:rPr>
              <a:t>е  </a:t>
            </a:r>
            <a:r>
              <a:rPr sz="1200" b="1" spc="-5" dirty="0">
                <a:latin typeface="Arial"/>
                <a:cs typeface="Arial"/>
              </a:rPr>
              <a:t>организации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83400" y="1135760"/>
            <a:ext cx="1520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6555" marR="5080" indent="-36449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Личные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подсобные  хозяйства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976626" y="4515967"/>
            <a:ext cx="160020" cy="213360"/>
          </a:xfrm>
          <a:custGeom>
            <a:avLst/>
            <a:gdLst/>
            <a:ahLst/>
            <a:cxnLst/>
            <a:rect l="l" t="t" r="r" b="b"/>
            <a:pathLst>
              <a:path w="160019" h="213360">
                <a:moveTo>
                  <a:pt x="0" y="213360"/>
                </a:moveTo>
                <a:lnTo>
                  <a:pt x="159423" y="213360"/>
                </a:lnTo>
                <a:lnTo>
                  <a:pt x="159423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98365" y="4515967"/>
            <a:ext cx="160020" cy="213360"/>
          </a:xfrm>
          <a:custGeom>
            <a:avLst/>
            <a:gdLst/>
            <a:ahLst/>
            <a:cxnLst/>
            <a:rect l="l" t="t" r="r" b="b"/>
            <a:pathLst>
              <a:path w="160020" h="213360">
                <a:moveTo>
                  <a:pt x="0" y="213360"/>
                </a:moveTo>
                <a:lnTo>
                  <a:pt x="159423" y="213360"/>
                </a:lnTo>
                <a:lnTo>
                  <a:pt x="159423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08345" y="4515967"/>
            <a:ext cx="160020" cy="213360"/>
          </a:xfrm>
          <a:custGeom>
            <a:avLst/>
            <a:gdLst/>
            <a:ahLst/>
            <a:cxnLst/>
            <a:rect l="l" t="t" r="r" b="b"/>
            <a:pathLst>
              <a:path w="160020" h="213360">
                <a:moveTo>
                  <a:pt x="0" y="213360"/>
                </a:moveTo>
                <a:lnTo>
                  <a:pt x="159423" y="213360"/>
                </a:lnTo>
                <a:lnTo>
                  <a:pt x="159423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35801" y="4515967"/>
            <a:ext cx="160020" cy="213360"/>
          </a:xfrm>
          <a:custGeom>
            <a:avLst/>
            <a:gdLst/>
            <a:ahLst/>
            <a:cxnLst/>
            <a:rect l="l" t="t" r="r" b="b"/>
            <a:pathLst>
              <a:path w="160020" h="213360">
                <a:moveTo>
                  <a:pt x="0" y="213360"/>
                </a:moveTo>
                <a:lnTo>
                  <a:pt x="159423" y="213360"/>
                </a:lnTo>
                <a:lnTo>
                  <a:pt x="159423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58277" y="4515967"/>
            <a:ext cx="160020" cy="213360"/>
          </a:xfrm>
          <a:custGeom>
            <a:avLst/>
            <a:gdLst/>
            <a:ahLst/>
            <a:cxnLst/>
            <a:rect l="l" t="t" r="r" b="b"/>
            <a:pathLst>
              <a:path w="160020" h="213360">
                <a:moveTo>
                  <a:pt x="0" y="213360"/>
                </a:moveTo>
                <a:lnTo>
                  <a:pt x="159423" y="213360"/>
                </a:lnTo>
                <a:lnTo>
                  <a:pt x="159423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2929508" y="4515967"/>
          <a:ext cx="5925183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3545"/>
                <a:gridCol w="1118870"/>
                <a:gridCol w="777875"/>
                <a:gridCol w="1447164"/>
                <a:gridCol w="887729"/>
              </a:tblGrid>
              <a:tr h="213360">
                <a:tc>
                  <a:txBody>
                    <a:bodyPr/>
                    <a:lstStyle/>
                    <a:p>
                      <a:pPr marL="206375" marR="227329" indent="50165">
                        <a:lnSpc>
                          <a:spcPts val="840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Зерновые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зернобобовые 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культуры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0" marR="268605" indent="50165">
                        <a:lnSpc>
                          <a:spcPts val="840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ех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нич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еск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ие 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культуры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700" b="1" spc="-15" dirty="0">
                          <a:latin typeface="Arial"/>
                          <a:cs typeface="Arial"/>
                        </a:rPr>
                        <a:t>Картофель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175895" marR="243204" indent="50165">
                        <a:lnSpc>
                          <a:spcPts val="840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Овощные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и бахчевые 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культуры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1460" marR="118745" indent="50165">
                        <a:lnSpc>
                          <a:spcPts val="840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Кор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вые 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культуры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8" name="object 78"/>
          <p:cNvSpPr/>
          <p:nvPr/>
        </p:nvSpPr>
        <p:spPr>
          <a:xfrm>
            <a:off x="0" y="4770602"/>
            <a:ext cx="9144000" cy="372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12179" y="0"/>
            <a:ext cx="3131820" cy="225425"/>
          </a:xfrm>
          <a:custGeom>
            <a:avLst/>
            <a:gdLst/>
            <a:ahLst/>
            <a:cxnLst/>
            <a:rect l="l" t="t" r="r" b="b"/>
            <a:pathLst>
              <a:path w="3131820" h="225425">
                <a:moveTo>
                  <a:pt x="0" y="225425"/>
                </a:moveTo>
                <a:lnTo>
                  <a:pt x="3131820" y="225425"/>
                </a:lnTo>
                <a:lnTo>
                  <a:pt x="3131820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132957" y="0"/>
            <a:ext cx="29330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Площади сельскохозяйственных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культур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1" name="Диаграмма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31752762"/>
              </p:ext>
            </p:extLst>
          </p:nvPr>
        </p:nvGraphicFramePr>
        <p:xfrm>
          <a:off x="10698" y="1322577"/>
          <a:ext cx="313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2" name="Диаграмма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74017890"/>
              </p:ext>
            </p:extLst>
          </p:nvPr>
        </p:nvGraphicFramePr>
        <p:xfrm>
          <a:off x="3149673" y="1539065"/>
          <a:ext cx="3135175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3" name="Диаграмма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8913940"/>
              </p:ext>
            </p:extLst>
          </p:nvPr>
        </p:nvGraphicFramePr>
        <p:xfrm>
          <a:off x="5890764" y="1341023"/>
          <a:ext cx="3221568" cy="2950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12"/>
            <a:ext cx="9144000" cy="571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287" y="142798"/>
            <a:ext cx="534352" cy="537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37307" y="197357"/>
            <a:ext cx="41783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1875" marR="5080" indent="-101981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Структура </a:t>
            </a:r>
            <a:r>
              <a:rPr spc="-5" dirty="0"/>
              <a:t>площадей </a:t>
            </a:r>
            <a:r>
              <a:rPr spc="-15" dirty="0"/>
              <a:t>многолетних </a:t>
            </a:r>
            <a:r>
              <a:rPr dirty="0"/>
              <a:t>насаждений  </a:t>
            </a:r>
            <a:r>
              <a:rPr spc="-5" dirty="0"/>
              <a:t>по </a:t>
            </a:r>
            <a:r>
              <a:rPr spc="-10" dirty="0"/>
              <a:t>категориям</a:t>
            </a:r>
            <a:r>
              <a:rPr spc="-25" dirty="0"/>
              <a:t> </a:t>
            </a:r>
            <a:r>
              <a:rPr spc="-15" dirty="0"/>
              <a:t>хозяйств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0663" y="625602"/>
            <a:ext cx="65754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(на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0" dirty="0">
                <a:latin typeface="Arial"/>
                <a:cs typeface="Arial"/>
              </a:rPr>
              <a:t>июля;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процентах </a:t>
            </a:r>
            <a:r>
              <a:rPr sz="1200" spc="-10" dirty="0">
                <a:latin typeface="Arial"/>
                <a:cs typeface="Arial"/>
              </a:rPr>
              <a:t>от </a:t>
            </a:r>
            <a:r>
              <a:rPr sz="1200" spc="-5" dirty="0">
                <a:latin typeface="Arial"/>
                <a:cs typeface="Arial"/>
              </a:rPr>
              <a:t>общей площади </a:t>
            </a:r>
            <a:r>
              <a:rPr sz="1200" spc="-10" dirty="0">
                <a:latin typeface="Arial"/>
                <a:cs typeface="Arial"/>
              </a:rPr>
              <a:t>плодово-ягодных </a:t>
            </a:r>
            <a:r>
              <a:rPr sz="1200" spc="-5" dirty="0">
                <a:latin typeface="Arial"/>
                <a:cs typeface="Arial"/>
              </a:rPr>
              <a:t>насаждений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10" dirty="0">
                <a:latin typeface="Arial"/>
                <a:cs typeface="Arial"/>
              </a:rPr>
              <a:t>хозяйствах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всех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категорий)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06273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3625" y="1285875"/>
            <a:ext cx="636092" cy="142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28875" y="1285875"/>
            <a:ext cx="735914" cy="142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14748" y="3857637"/>
            <a:ext cx="219075" cy="190500"/>
          </a:xfrm>
          <a:custGeom>
            <a:avLst/>
            <a:gdLst/>
            <a:ahLst/>
            <a:cxnLst/>
            <a:rect l="l" t="t" r="r" b="b"/>
            <a:pathLst>
              <a:path w="219075" h="190500">
                <a:moveTo>
                  <a:pt x="0" y="190500"/>
                </a:moveTo>
                <a:lnTo>
                  <a:pt x="218833" y="190500"/>
                </a:lnTo>
                <a:lnTo>
                  <a:pt x="218833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14748" y="4048137"/>
            <a:ext cx="219075" cy="190500"/>
          </a:xfrm>
          <a:custGeom>
            <a:avLst/>
            <a:gdLst/>
            <a:ahLst/>
            <a:cxnLst/>
            <a:rect l="l" t="t" r="r" b="b"/>
            <a:pathLst>
              <a:path w="219075" h="190500">
                <a:moveTo>
                  <a:pt x="0" y="190500"/>
                </a:moveTo>
                <a:lnTo>
                  <a:pt x="218833" y="190500"/>
                </a:lnTo>
                <a:lnTo>
                  <a:pt x="218833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14748" y="4238637"/>
            <a:ext cx="219075" cy="190500"/>
          </a:xfrm>
          <a:custGeom>
            <a:avLst/>
            <a:gdLst/>
            <a:ahLst/>
            <a:cxnLst/>
            <a:rect l="l" t="t" r="r" b="b"/>
            <a:pathLst>
              <a:path w="219075" h="190500">
                <a:moveTo>
                  <a:pt x="0" y="190500"/>
                </a:moveTo>
                <a:lnTo>
                  <a:pt x="218833" y="190500"/>
                </a:lnTo>
                <a:lnTo>
                  <a:pt x="218833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14748" y="4429137"/>
            <a:ext cx="219075" cy="190500"/>
          </a:xfrm>
          <a:custGeom>
            <a:avLst/>
            <a:gdLst/>
            <a:ahLst/>
            <a:cxnLst/>
            <a:rect l="l" t="t" r="r" b="b"/>
            <a:pathLst>
              <a:path w="219075" h="190500">
                <a:moveTo>
                  <a:pt x="0" y="190500"/>
                </a:moveTo>
                <a:lnTo>
                  <a:pt x="218833" y="190500"/>
                </a:lnTo>
                <a:lnTo>
                  <a:pt x="218833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4377309" y="3905830"/>
          <a:ext cx="4899025" cy="71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9025"/>
              </a:tblGrid>
              <a:tr h="165735">
                <a:tc>
                  <a:txBody>
                    <a:bodyPr/>
                    <a:lstStyle/>
                    <a:p>
                      <a:pPr marL="127000">
                        <a:lnSpc>
                          <a:spcPts val="110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Сельскохозяйственные организации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8986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Крестьянские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(фермерские) хозяйства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индивидуальные</a:t>
                      </a:r>
                      <a:r>
                        <a:rPr sz="100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предпринимат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</a:tr>
              <a:tr h="18986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Личные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подсобные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и другие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индивидуальные хозяйства</a:t>
                      </a:r>
                      <a:r>
                        <a:rPr sz="10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граждан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</a:tr>
              <a:tr h="165735">
                <a:tc>
                  <a:txBody>
                    <a:bodyPr/>
                    <a:lstStyle/>
                    <a:p>
                      <a:pPr marL="127000">
                        <a:lnSpc>
                          <a:spcPts val="1110"/>
                        </a:lnSpc>
                        <a:spcBef>
                          <a:spcPts val="9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Некоммерческие объединения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граждан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6012179" y="0"/>
            <a:ext cx="3131820" cy="225425"/>
          </a:xfrm>
          <a:custGeom>
            <a:avLst/>
            <a:gdLst/>
            <a:ahLst/>
            <a:cxnLst/>
            <a:rect l="l" t="t" r="r" b="b"/>
            <a:pathLst>
              <a:path w="3131820" h="225425">
                <a:moveTo>
                  <a:pt x="0" y="225425"/>
                </a:moveTo>
                <a:lnTo>
                  <a:pt x="3131820" y="225425"/>
                </a:lnTo>
                <a:lnTo>
                  <a:pt x="3131820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32957" y="0"/>
            <a:ext cx="29330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Площади сельскохозяйственных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культур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8614784"/>
              </p:ext>
            </p:extLst>
          </p:nvPr>
        </p:nvGraphicFramePr>
        <p:xfrm>
          <a:off x="833823" y="1466108"/>
          <a:ext cx="3600000" cy="22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23595357"/>
              </p:ext>
            </p:extLst>
          </p:nvPr>
        </p:nvGraphicFramePr>
        <p:xfrm>
          <a:off x="4876800" y="1432461"/>
          <a:ext cx="3600000" cy="22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57762"/>
            <a:ext cx="9144000" cy="285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287" y="142798"/>
            <a:ext cx="534352" cy="537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9766" y="1000175"/>
            <a:ext cx="558393" cy="125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297" y="1000175"/>
            <a:ext cx="646023" cy="125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9445" algn="ctr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Структура </a:t>
            </a:r>
            <a:r>
              <a:rPr spc="-5" dirty="0"/>
              <a:t>площадей </a:t>
            </a:r>
            <a:r>
              <a:rPr dirty="0"/>
              <a:t>по видам </a:t>
            </a:r>
            <a:r>
              <a:rPr spc="-15" dirty="0"/>
              <a:t>многолетних</a:t>
            </a:r>
            <a:r>
              <a:rPr spc="75" dirty="0"/>
              <a:t> </a:t>
            </a:r>
            <a:r>
              <a:rPr spc="-5" dirty="0"/>
              <a:t>насаждений</a:t>
            </a:r>
          </a:p>
          <a:p>
            <a:pPr marL="64262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по </a:t>
            </a:r>
            <a:r>
              <a:rPr spc="-10" dirty="0"/>
              <a:t>категориям</a:t>
            </a:r>
            <a:r>
              <a:rPr spc="-25" dirty="0"/>
              <a:t> </a:t>
            </a:r>
            <a:r>
              <a:rPr spc="-15" dirty="0"/>
              <a:t>хозяйств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5850" y="644778"/>
            <a:ext cx="8012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(на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0" dirty="0">
                <a:latin typeface="Arial"/>
                <a:cs typeface="Arial"/>
              </a:rPr>
              <a:t>июля;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процентах </a:t>
            </a:r>
            <a:r>
              <a:rPr sz="1200" spc="-10" dirty="0">
                <a:latin typeface="Arial"/>
                <a:cs typeface="Arial"/>
              </a:rPr>
              <a:t>от </a:t>
            </a:r>
            <a:r>
              <a:rPr sz="1200" spc="-5" dirty="0">
                <a:latin typeface="Arial"/>
                <a:cs typeface="Arial"/>
              </a:rPr>
              <a:t>общей площади </a:t>
            </a:r>
            <a:r>
              <a:rPr sz="1200" spc="-10" dirty="0">
                <a:latin typeface="Arial"/>
                <a:cs typeface="Arial"/>
              </a:rPr>
              <a:t>плодово-ягодных </a:t>
            </a:r>
            <a:r>
              <a:rPr sz="1200" spc="-5" dirty="0">
                <a:latin typeface="Arial"/>
                <a:cs typeface="Arial"/>
              </a:rPr>
              <a:t>насаждений </a:t>
            </a:r>
            <a:r>
              <a:rPr sz="1200" spc="-10" dirty="0">
                <a:latin typeface="Arial"/>
                <a:cs typeface="Arial"/>
              </a:rPr>
              <a:t>соответствующей </a:t>
            </a:r>
            <a:r>
              <a:rPr sz="1200" spc="-5" dirty="0">
                <a:latin typeface="Arial"/>
                <a:cs typeface="Arial"/>
              </a:rPr>
              <a:t>категории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хозяйств)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9286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28575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33703" y="1299717"/>
            <a:ext cx="2132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Сельскохозяйственные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организации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81191" y="1299717"/>
            <a:ext cx="1754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Личные подсобные</a:t>
            </a:r>
            <a:r>
              <a:rPr sz="900" b="1" spc="-6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хозяйства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07914" y="2947797"/>
            <a:ext cx="31851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Садоводческие некоммерческие объединения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граждан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08177" y="2947797"/>
            <a:ext cx="3352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Крестьянские (фермерские) хозяйства </a:t>
            </a:r>
            <a:r>
              <a:rPr sz="900" b="1" dirty="0">
                <a:latin typeface="Arial"/>
                <a:cs typeface="Arial"/>
              </a:rPr>
              <a:t>и </a:t>
            </a:r>
            <a:r>
              <a:rPr sz="900" b="1" spc="-5" dirty="0" err="1">
                <a:latin typeface="Arial"/>
                <a:cs typeface="Arial"/>
              </a:rPr>
              <a:t>индивидуальные</a:t>
            </a:r>
            <a:r>
              <a:rPr sz="900" b="1" spc="-5" dirty="0">
                <a:latin typeface="Arial"/>
                <a:cs typeface="Arial"/>
              </a:rPr>
              <a:t>  </a:t>
            </a:r>
            <a:r>
              <a:rPr sz="900" b="1" spc="-5" dirty="0" err="1" smtClean="0">
                <a:latin typeface="Arial"/>
                <a:cs typeface="Arial"/>
              </a:rPr>
              <a:t>предприниматели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799831" y="1000175"/>
            <a:ext cx="558393" cy="125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77661" y="1000175"/>
            <a:ext cx="646023" cy="125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57375" y="4679119"/>
            <a:ext cx="134620" cy="107314"/>
          </a:xfrm>
          <a:custGeom>
            <a:avLst/>
            <a:gdLst/>
            <a:ahLst/>
            <a:cxnLst/>
            <a:rect l="l" t="t" r="r" b="b"/>
            <a:pathLst>
              <a:path w="134619" h="107314">
                <a:moveTo>
                  <a:pt x="0" y="107205"/>
                </a:moveTo>
                <a:lnTo>
                  <a:pt x="134505" y="107205"/>
                </a:lnTo>
                <a:lnTo>
                  <a:pt x="134505" y="0"/>
                </a:lnTo>
                <a:lnTo>
                  <a:pt x="0" y="0"/>
                </a:lnTo>
                <a:lnTo>
                  <a:pt x="0" y="107205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57473" y="4679119"/>
            <a:ext cx="134620" cy="107314"/>
          </a:xfrm>
          <a:custGeom>
            <a:avLst/>
            <a:gdLst/>
            <a:ahLst/>
            <a:cxnLst/>
            <a:rect l="l" t="t" r="r" b="b"/>
            <a:pathLst>
              <a:path w="134620" h="107314">
                <a:moveTo>
                  <a:pt x="0" y="107205"/>
                </a:moveTo>
                <a:lnTo>
                  <a:pt x="134505" y="107205"/>
                </a:lnTo>
                <a:lnTo>
                  <a:pt x="134505" y="0"/>
                </a:lnTo>
                <a:lnTo>
                  <a:pt x="0" y="0"/>
                </a:lnTo>
                <a:lnTo>
                  <a:pt x="0" y="10720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57700" y="4679119"/>
            <a:ext cx="134620" cy="107314"/>
          </a:xfrm>
          <a:custGeom>
            <a:avLst/>
            <a:gdLst/>
            <a:ahLst/>
            <a:cxnLst/>
            <a:rect l="l" t="t" r="r" b="b"/>
            <a:pathLst>
              <a:path w="134620" h="107314">
                <a:moveTo>
                  <a:pt x="0" y="107205"/>
                </a:moveTo>
                <a:lnTo>
                  <a:pt x="134505" y="107205"/>
                </a:lnTo>
                <a:lnTo>
                  <a:pt x="134505" y="0"/>
                </a:lnTo>
                <a:lnTo>
                  <a:pt x="0" y="0"/>
                </a:lnTo>
                <a:lnTo>
                  <a:pt x="0" y="107205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865240" y="4679119"/>
            <a:ext cx="135890" cy="107314"/>
          </a:xfrm>
          <a:custGeom>
            <a:avLst/>
            <a:gdLst/>
            <a:ahLst/>
            <a:cxnLst/>
            <a:rect l="l" t="t" r="r" b="b"/>
            <a:pathLst>
              <a:path w="135889" h="107314">
                <a:moveTo>
                  <a:pt x="0" y="107205"/>
                </a:moveTo>
                <a:lnTo>
                  <a:pt x="135470" y="107205"/>
                </a:lnTo>
                <a:lnTo>
                  <a:pt x="135470" y="0"/>
                </a:lnTo>
                <a:lnTo>
                  <a:pt x="0" y="0"/>
                </a:lnTo>
                <a:lnTo>
                  <a:pt x="0" y="10720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86625" y="4679119"/>
            <a:ext cx="142875" cy="107314"/>
          </a:xfrm>
          <a:custGeom>
            <a:avLst/>
            <a:gdLst/>
            <a:ahLst/>
            <a:cxnLst/>
            <a:rect l="l" t="t" r="r" b="b"/>
            <a:pathLst>
              <a:path w="142875" h="107314">
                <a:moveTo>
                  <a:pt x="0" y="107205"/>
                </a:moveTo>
                <a:lnTo>
                  <a:pt x="142875" y="107205"/>
                </a:lnTo>
                <a:lnTo>
                  <a:pt x="142875" y="0"/>
                </a:lnTo>
                <a:lnTo>
                  <a:pt x="0" y="0"/>
                </a:lnTo>
                <a:lnTo>
                  <a:pt x="0" y="10720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7" name="object 77"/>
          <p:cNvGraphicFramePr>
            <a:graphicFrameLocks noGrp="1"/>
          </p:cNvGraphicFramePr>
          <p:nvPr/>
        </p:nvGraphicFramePr>
        <p:xfrm>
          <a:off x="1906270" y="4679119"/>
          <a:ext cx="6118224" cy="107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9990"/>
                <a:gridCol w="1313180"/>
                <a:gridCol w="1405889"/>
                <a:gridCol w="1433830"/>
                <a:gridCol w="775335"/>
              </a:tblGrid>
              <a:tr h="107314">
                <a:tc>
                  <a:txBody>
                    <a:bodyPr/>
                    <a:lstStyle/>
                    <a:p>
                      <a:pPr marL="127000">
                        <a:lnSpc>
                          <a:spcPts val="745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Семечковые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культуры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ts val="745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Косточковые</a:t>
                      </a:r>
                      <a:r>
                        <a:rPr sz="7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культуры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ts val="745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Орехоплодные</a:t>
                      </a:r>
                      <a:r>
                        <a:rPr sz="7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культуры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ts val="745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Субтропические</a:t>
                      </a:r>
                      <a:r>
                        <a:rPr sz="7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культуры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745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Ягодники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8" name="object 78"/>
          <p:cNvSpPr/>
          <p:nvPr/>
        </p:nvSpPr>
        <p:spPr>
          <a:xfrm>
            <a:off x="6012179" y="0"/>
            <a:ext cx="3131820" cy="225425"/>
          </a:xfrm>
          <a:custGeom>
            <a:avLst/>
            <a:gdLst/>
            <a:ahLst/>
            <a:cxnLst/>
            <a:rect l="l" t="t" r="r" b="b"/>
            <a:pathLst>
              <a:path w="3131820" h="225425">
                <a:moveTo>
                  <a:pt x="0" y="225425"/>
                </a:moveTo>
                <a:lnTo>
                  <a:pt x="3131820" y="225425"/>
                </a:lnTo>
                <a:lnTo>
                  <a:pt x="3131820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132957" y="0"/>
            <a:ext cx="29330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Площади сельскохозяйственных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культур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0" name="Диаграмма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14282708"/>
              </p:ext>
            </p:extLst>
          </p:nvPr>
        </p:nvGraphicFramePr>
        <p:xfrm>
          <a:off x="146531" y="1587478"/>
          <a:ext cx="1908000" cy="11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1" name="Диаграмма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40932600"/>
              </p:ext>
            </p:extLst>
          </p:nvPr>
        </p:nvGraphicFramePr>
        <p:xfrm>
          <a:off x="2270783" y="1587478"/>
          <a:ext cx="1908000" cy="11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2" name="Диаграмма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19864627"/>
              </p:ext>
            </p:extLst>
          </p:nvPr>
        </p:nvGraphicFramePr>
        <p:xfrm>
          <a:off x="134887" y="3333750"/>
          <a:ext cx="1908000" cy="11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3" name="Диаграмма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4557244"/>
              </p:ext>
            </p:extLst>
          </p:nvPr>
        </p:nvGraphicFramePr>
        <p:xfrm>
          <a:off x="2270783" y="3344117"/>
          <a:ext cx="1908000" cy="11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4" name="Диаграмма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5737200"/>
              </p:ext>
            </p:extLst>
          </p:nvPr>
        </p:nvGraphicFramePr>
        <p:xfrm>
          <a:off x="4977044" y="1581150"/>
          <a:ext cx="1908000" cy="11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5" name="Диаграмма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70579294"/>
              </p:ext>
            </p:extLst>
          </p:nvPr>
        </p:nvGraphicFramePr>
        <p:xfrm>
          <a:off x="7000494" y="1581150"/>
          <a:ext cx="1908000" cy="11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86" name="Диаграмма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60576179"/>
              </p:ext>
            </p:extLst>
          </p:nvPr>
        </p:nvGraphicFramePr>
        <p:xfrm>
          <a:off x="4950443" y="3409950"/>
          <a:ext cx="1908000" cy="11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87" name="Диаграмма 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32637660"/>
              </p:ext>
            </p:extLst>
          </p:nvPr>
        </p:nvGraphicFramePr>
        <p:xfrm>
          <a:off x="7000494" y="3333750"/>
          <a:ext cx="1908000" cy="11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99" y="934719"/>
            <a:ext cx="9100185" cy="0"/>
          </a:xfrm>
          <a:custGeom>
            <a:avLst/>
            <a:gdLst/>
            <a:ahLst/>
            <a:cxnLst/>
            <a:rect l="l" t="t" r="r" b="b"/>
            <a:pathLst>
              <a:path w="9100185">
                <a:moveTo>
                  <a:pt x="0" y="0"/>
                </a:moveTo>
                <a:lnTo>
                  <a:pt x="90999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39119"/>
            <a:ext cx="9144000" cy="404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14793" y="18107"/>
            <a:ext cx="143764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sz="1100" b="1" spc="-5" dirty="0">
                <a:latin typeface="Arial"/>
                <a:cs typeface="Arial"/>
              </a:rPr>
              <a:t>Земельные</a:t>
            </a:r>
            <a:r>
              <a:rPr sz="1100" b="1" spc="-9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ресурсы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1402" y="438353"/>
            <a:ext cx="667765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ГРУППИРОВКА </a:t>
            </a:r>
            <a:r>
              <a:rPr spc="-15" dirty="0"/>
              <a:t>СЕЛЬСКОХОЗЯЙСТВЕННЫХ ОРГАНИЗАЦИЙ </a:t>
            </a:r>
            <a:r>
              <a:rPr dirty="0"/>
              <a:t>ПО</a:t>
            </a:r>
            <a:r>
              <a:rPr spc="190" dirty="0"/>
              <a:t> </a:t>
            </a:r>
            <a:r>
              <a:rPr spc="-40" dirty="0"/>
              <a:t>РАЗМЕРАМ</a:t>
            </a:r>
          </a:p>
          <a:p>
            <a:pPr marR="33655" algn="ctr">
              <a:lnSpc>
                <a:spcPct val="100000"/>
              </a:lnSpc>
            </a:pPr>
            <a:r>
              <a:rPr spc="-5" dirty="0"/>
              <a:t>ОБЩЕЙ ПОСЕВНОЙ </a:t>
            </a:r>
            <a:r>
              <a:rPr dirty="0"/>
              <a:t>ПЛОЩАДИ </a:t>
            </a:r>
            <a:r>
              <a:rPr spc="-10" dirty="0"/>
              <a:t>ПОД </a:t>
            </a:r>
            <a:r>
              <a:rPr spc="-20" dirty="0"/>
              <a:t>УРОЖАЙ </a:t>
            </a:r>
            <a:r>
              <a:rPr spc="-5" dirty="0"/>
              <a:t>2016</a:t>
            </a:r>
            <a:r>
              <a:rPr spc="135" dirty="0"/>
              <a:t> </a:t>
            </a:r>
            <a:r>
              <a:rPr spc="-15" dirty="0"/>
              <a:t>ГОДА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80949" y="991869"/>
          <a:ext cx="8567418" cy="3662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2950"/>
                <a:gridCol w="935989"/>
                <a:gridCol w="1010919"/>
                <a:gridCol w="1442720"/>
                <a:gridCol w="1004570"/>
                <a:gridCol w="1007745"/>
                <a:gridCol w="1152525"/>
              </a:tblGrid>
              <a:tr h="2794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629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Число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сельскохозяйственных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организаций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Посевная площадь сельскохозяйственных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культур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71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0645">
                        <a:lnSpc>
                          <a:spcPts val="104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всего,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единиц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604" algn="ctr">
                        <a:lnSpc>
                          <a:spcPts val="104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процентах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25095">
                        <a:lnSpc>
                          <a:spcPts val="104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всего,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тыс.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га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900">
                        <a:lnSpc>
                          <a:spcPts val="104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процентах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от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5270" marR="13335" indent="-2165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общей</a:t>
                      </a:r>
                      <a:r>
                        <a:rPr sz="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посевной  площади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3495" algn="ctr">
                        <a:lnSpc>
                          <a:spcPts val="104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среднем на</a:t>
                      </a:r>
                      <a:r>
                        <a:rPr sz="9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одну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организацию,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га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4165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04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общего</a:t>
                      </a:r>
                      <a:r>
                        <a:rPr sz="9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числа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организаций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04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от числа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организаций,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59385" marR="138430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имеющих</a:t>
                      </a:r>
                      <a:r>
                        <a:rPr sz="9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посевную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площадь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41605">
                <a:tc gridSpan="7">
                  <a:txBody>
                    <a:bodyPr/>
                    <a:lstStyle/>
                    <a:p>
                      <a:pPr marL="10795">
                        <a:lnSpc>
                          <a:spcPts val="1019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Сельскохозяйственные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организации: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1605">
                <a:tc>
                  <a:txBody>
                    <a:bodyPr/>
                    <a:lstStyle/>
                    <a:p>
                      <a:pPr marL="10795">
                        <a:lnSpc>
                          <a:spcPts val="1019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имеющие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посевную площадь,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га: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4"/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marL="52069">
                        <a:lnSpc>
                          <a:spcPts val="1000"/>
                        </a:lnSpc>
                        <a:spcBef>
                          <a:spcPts val="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marL="52069">
                        <a:lnSpc>
                          <a:spcPts val="1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10,1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223,2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27,9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marL="52069">
                        <a:lnSpc>
                          <a:spcPts val="1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50,1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100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1263,7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84,2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marL="52069">
                        <a:lnSpc>
                          <a:spcPts val="994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100,1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200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3024,5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168,0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marL="52069">
                        <a:lnSpc>
                          <a:spcPts val="1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200,1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500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15045,8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327,1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marL="52069">
                        <a:lnSpc>
                          <a:spcPts val="1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500,1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1000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32599,3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724,4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52069">
                        <a:lnSpc>
                          <a:spcPts val="994"/>
                        </a:lnSpc>
                        <a:spcBef>
                          <a:spcPts val="254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1000,1 -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1500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40290,4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1259,1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52069">
                        <a:lnSpc>
                          <a:spcPts val="994"/>
                        </a:lnSpc>
                        <a:spcBef>
                          <a:spcPts val="259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1500,1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2000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77939,0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1771,3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52069">
                        <a:lnSpc>
                          <a:spcPts val="994"/>
                        </a:lnSpc>
                        <a:spcBef>
                          <a:spcPts val="254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2000,1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3000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108327,0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2462,0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52069">
                        <a:lnSpc>
                          <a:spcPts val="994"/>
                        </a:lnSpc>
                        <a:spcBef>
                          <a:spcPts val="254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3000,1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4000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183360,1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3526,2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52069">
                        <a:lnSpc>
                          <a:spcPts val="994"/>
                        </a:lnSpc>
                        <a:spcBef>
                          <a:spcPts val="259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4000,1 -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6000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360057,0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4865,6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52069">
                        <a:lnSpc>
                          <a:spcPts val="994"/>
                        </a:lnSpc>
                        <a:spcBef>
                          <a:spcPts val="26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6000,1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10000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515889,8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29,0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7476,7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52069">
                        <a:lnSpc>
                          <a:spcPts val="994"/>
                        </a:lnSpc>
                        <a:spcBef>
                          <a:spcPts val="26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свыше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10000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443257,0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24,9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14775,2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marL="52069">
                        <a:lnSpc>
                          <a:spcPts val="994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всего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484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91,3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1781296,1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3680,4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52069">
                        <a:lnSpc>
                          <a:spcPts val="994"/>
                        </a:lnSpc>
                        <a:spcBef>
                          <a:spcPts val="26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не имеющие посевной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площади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marL="52069">
                        <a:lnSpc>
                          <a:spcPts val="99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Итого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530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1781296,1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3360,9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6012179" y="0"/>
            <a:ext cx="3131820" cy="225425"/>
          </a:xfrm>
          <a:custGeom>
            <a:avLst/>
            <a:gdLst/>
            <a:ahLst/>
            <a:cxnLst/>
            <a:rect l="l" t="t" r="r" b="b"/>
            <a:pathLst>
              <a:path w="3131820" h="225425">
                <a:moveTo>
                  <a:pt x="0" y="225425"/>
                </a:moveTo>
                <a:lnTo>
                  <a:pt x="3131820" y="225425"/>
                </a:lnTo>
                <a:lnTo>
                  <a:pt x="3131820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32957" y="0"/>
            <a:ext cx="29330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Площади сельскохозяйственных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культур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1567883"/>
              </p:ext>
            </p:extLst>
          </p:nvPr>
        </p:nvGraphicFramePr>
        <p:xfrm>
          <a:off x="4354902" y="4110460"/>
          <a:ext cx="4645025" cy="50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5025"/>
              </a:tblGrid>
              <a:tr h="158750">
                <a:tc>
                  <a:txBody>
                    <a:bodyPr/>
                    <a:lstStyle/>
                    <a:p>
                      <a:pPr marL="127000">
                        <a:lnSpc>
                          <a:spcPts val="994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Сельскохозяйственные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организации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Крестьянские (фермерские) хозяйства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индивидуальные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предприниматели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</a:tr>
              <a:tr h="158750">
                <a:tc>
                  <a:txBody>
                    <a:bodyPr/>
                    <a:lstStyle/>
                    <a:p>
                      <a:pPr marL="127000">
                        <a:lnSpc>
                          <a:spcPts val="990"/>
                        </a:lnSpc>
                        <a:spcBef>
                          <a:spcPts val="16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Личные подсобные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другие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индивидуальные хозяйства</a:t>
                      </a:r>
                      <a:r>
                        <a:rPr sz="9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граждан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0" y="9286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36089" y="170129"/>
            <a:ext cx="408940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Структура </a:t>
            </a:r>
            <a:r>
              <a:rPr spc="-10" dirty="0"/>
              <a:t>поголовья </a:t>
            </a:r>
            <a:r>
              <a:rPr spc="-15" dirty="0"/>
              <a:t>крупного </a:t>
            </a:r>
            <a:r>
              <a:rPr spc="-10" dirty="0"/>
              <a:t>рогатого</a:t>
            </a:r>
            <a:r>
              <a:rPr spc="85" dirty="0"/>
              <a:t> </a:t>
            </a:r>
            <a:r>
              <a:rPr spc="-20" dirty="0"/>
              <a:t>скота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по </a:t>
            </a:r>
            <a:r>
              <a:rPr spc="-10" dirty="0"/>
              <a:t>категориям</a:t>
            </a:r>
            <a:r>
              <a:rPr spc="-25" dirty="0"/>
              <a:t> </a:t>
            </a:r>
            <a:r>
              <a:rPr spc="-15" dirty="0"/>
              <a:t>хозяйств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39774" y="644778"/>
            <a:ext cx="6479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(на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0" dirty="0">
                <a:latin typeface="Arial"/>
                <a:cs typeface="Arial"/>
              </a:rPr>
              <a:t>июля;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процентах </a:t>
            </a:r>
            <a:r>
              <a:rPr sz="1200" spc="-10" dirty="0">
                <a:latin typeface="Arial"/>
                <a:cs typeface="Arial"/>
              </a:rPr>
              <a:t>от поголовья крупного </a:t>
            </a:r>
            <a:r>
              <a:rPr sz="1200" spc="-15" dirty="0">
                <a:latin typeface="Arial"/>
                <a:cs typeface="Arial"/>
              </a:rPr>
              <a:t>рогатого </a:t>
            </a:r>
            <a:r>
              <a:rPr sz="1200" spc="-5" dirty="0">
                <a:latin typeface="Arial"/>
                <a:cs typeface="Arial"/>
              </a:rPr>
              <a:t>скота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10" dirty="0">
                <a:latin typeface="Arial"/>
                <a:cs typeface="Arial"/>
              </a:rPr>
              <a:t>хозяйствах всех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категорий)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4531517"/>
            <a:ext cx="9144000" cy="611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80126" y="0"/>
            <a:ext cx="3564254" cy="225425"/>
          </a:xfrm>
          <a:custGeom>
            <a:avLst/>
            <a:gdLst/>
            <a:ahLst/>
            <a:cxnLst/>
            <a:rect l="l" t="t" r="r" b="b"/>
            <a:pathLst>
              <a:path w="3564254" h="225425">
                <a:moveTo>
                  <a:pt x="0" y="225425"/>
                </a:moveTo>
                <a:lnTo>
                  <a:pt x="3563874" y="225425"/>
                </a:lnTo>
                <a:lnTo>
                  <a:pt x="3563874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62573" y="0"/>
            <a:ext cx="32023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Поголовье </a:t>
            </a:r>
            <a:r>
              <a:rPr sz="1100" b="1" spc="-5" dirty="0">
                <a:latin typeface="Arial"/>
                <a:cs typeface="Arial"/>
              </a:rPr>
              <a:t>сельскохозяйственных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животных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6978874"/>
              </p:ext>
            </p:extLst>
          </p:nvPr>
        </p:nvGraphicFramePr>
        <p:xfrm>
          <a:off x="2029873" y="1047750"/>
          <a:ext cx="27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object 14"/>
          <p:cNvSpPr/>
          <p:nvPr/>
        </p:nvSpPr>
        <p:spPr>
          <a:xfrm>
            <a:off x="1793738" y="3321645"/>
            <a:ext cx="428625" cy="214629"/>
          </a:xfrm>
          <a:custGeom>
            <a:avLst/>
            <a:gdLst/>
            <a:ahLst/>
            <a:cxnLst/>
            <a:rect l="l" t="t" r="r" b="b"/>
            <a:pathLst>
              <a:path w="428625" h="214629">
                <a:moveTo>
                  <a:pt x="0" y="214249"/>
                </a:moveTo>
                <a:lnTo>
                  <a:pt x="428625" y="0"/>
                </a:lnTo>
              </a:path>
            </a:pathLst>
          </a:custGeom>
          <a:ln w="9524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89359" y="3441135"/>
            <a:ext cx="857250" cy="428625"/>
          </a:xfrm>
          <a:custGeom>
            <a:avLst/>
            <a:gdLst/>
            <a:ahLst/>
            <a:cxnLst/>
            <a:rect l="l" t="t" r="r" b="b"/>
            <a:pathLst>
              <a:path w="857250" h="428625">
                <a:moveTo>
                  <a:pt x="0" y="428624"/>
                </a:moveTo>
                <a:lnTo>
                  <a:pt x="857250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3358" y="3533087"/>
            <a:ext cx="500380" cy="0"/>
          </a:xfrm>
          <a:custGeom>
            <a:avLst/>
            <a:gdLst/>
            <a:ahLst/>
            <a:cxnLst/>
            <a:rect l="l" t="t" r="r" b="b"/>
            <a:pathLst>
              <a:path w="500380">
                <a:moveTo>
                  <a:pt x="0" y="0"/>
                </a:moveTo>
                <a:lnTo>
                  <a:pt x="499999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2"/>
          <p:cNvSpPr/>
          <p:nvPr/>
        </p:nvSpPr>
        <p:spPr>
          <a:xfrm>
            <a:off x="1488979" y="3869760"/>
            <a:ext cx="500380" cy="0"/>
          </a:xfrm>
          <a:custGeom>
            <a:avLst/>
            <a:gdLst/>
            <a:ahLst/>
            <a:cxnLst/>
            <a:rect l="l" t="t" r="r" b="b"/>
            <a:pathLst>
              <a:path w="500380">
                <a:moveTo>
                  <a:pt x="0" y="0"/>
                </a:moveTo>
                <a:lnTo>
                  <a:pt x="499999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Прямоугольник 22"/>
          <p:cNvSpPr/>
          <p:nvPr/>
        </p:nvSpPr>
        <p:spPr>
          <a:xfrm>
            <a:off x="4191000" y="4124145"/>
            <a:ext cx="152400" cy="1524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91000" y="4376341"/>
            <a:ext cx="152400" cy="23137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91000" y="4300141"/>
            <a:ext cx="152400" cy="152400"/>
          </a:xfrm>
          <a:prstGeom prst="rect">
            <a:avLst/>
          </a:prstGeom>
          <a:solidFill>
            <a:srgbClr val="FFCC65"/>
          </a:solidFill>
          <a:ln>
            <a:solidFill>
              <a:srgbClr val="FFC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1"/>
          <p:cNvSpPr txBox="1"/>
          <p:nvPr/>
        </p:nvSpPr>
        <p:spPr>
          <a:xfrm>
            <a:off x="1308027" y="3285090"/>
            <a:ext cx="596973" cy="25118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1473485" y="3624649"/>
            <a:ext cx="515874" cy="27858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7700" marR="5080" indent="-2205990">
              <a:lnSpc>
                <a:spcPct val="100000"/>
              </a:lnSpc>
              <a:spcBef>
                <a:spcPts val="105"/>
              </a:spcBef>
            </a:pPr>
            <a:r>
              <a:rPr dirty="0"/>
              <a:t>Основные </a:t>
            </a:r>
            <a:r>
              <a:rPr spc="-10" dirty="0"/>
              <a:t>итоги </a:t>
            </a:r>
            <a:r>
              <a:rPr spc="-5" dirty="0"/>
              <a:t>Всероссийских </a:t>
            </a:r>
            <a:r>
              <a:rPr spc="-10" dirty="0"/>
              <a:t>сельскохозяйственных </a:t>
            </a:r>
            <a:r>
              <a:rPr spc="-5" dirty="0"/>
              <a:t>переписей  2006 </a:t>
            </a:r>
            <a:r>
              <a:rPr dirty="0"/>
              <a:t>и </a:t>
            </a:r>
            <a:r>
              <a:rPr spc="-5" dirty="0"/>
              <a:t>2016</a:t>
            </a:r>
            <a:r>
              <a:rPr spc="-65" dirty="0"/>
              <a:t> </a:t>
            </a:r>
            <a:r>
              <a:rPr spc="-15" dirty="0"/>
              <a:t>годов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9834644"/>
              </p:ext>
            </p:extLst>
          </p:nvPr>
        </p:nvGraphicFramePr>
        <p:xfrm>
          <a:off x="922312" y="922274"/>
          <a:ext cx="7713343" cy="34569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9950"/>
                <a:gridCol w="467360"/>
                <a:gridCol w="461010"/>
                <a:gridCol w="467360"/>
                <a:gridCol w="464185"/>
                <a:gridCol w="464185"/>
                <a:gridCol w="464185"/>
                <a:gridCol w="464185"/>
                <a:gridCol w="464185"/>
                <a:gridCol w="464185"/>
                <a:gridCol w="464185"/>
                <a:gridCol w="464184"/>
                <a:gridCol w="464184"/>
              </a:tblGrid>
              <a:tr h="12255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45745" marR="218440" algn="ctr">
                        <a:lnSpc>
                          <a:spcPct val="114999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яй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700" b="1" spc="-3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ва 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всех  ка</a:t>
                      </a:r>
                      <a:r>
                        <a:rPr sz="700" b="1" spc="-3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ег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ор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ий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в том</a:t>
                      </a:r>
                      <a:r>
                        <a:rPr sz="7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числе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22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10" dirty="0">
                          <a:latin typeface="Arial"/>
                          <a:cs typeface="Arial"/>
                        </a:rPr>
                        <a:t>сельскохозяйст-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16535" marR="192405" indent="103505">
                        <a:lnSpc>
                          <a:spcPct val="114300"/>
                        </a:lnSpc>
                        <a:spcBef>
                          <a:spcPts val="15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венные  ор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ан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аци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и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10" dirty="0">
                          <a:latin typeface="Arial"/>
                          <a:cs typeface="Arial"/>
                        </a:rPr>
                        <a:t>крестьянские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66065" marR="165735" indent="-79375">
                        <a:lnSpc>
                          <a:spcPct val="114300"/>
                        </a:lnSpc>
                        <a:spcBef>
                          <a:spcPts val="15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ер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ме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кие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) 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хозяйства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10" dirty="0">
                          <a:latin typeface="Arial"/>
                          <a:cs typeface="Arial"/>
                        </a:rPr>
                        <a:t>индивидуальные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10" dirty="0">
                          <a:latin typeface="Arial"/>
                          <a:cs typeface="Arial"/>
                        </a:rPr>
                        <a:t>предприниматели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10" dirty="0">
                          <a:latin typeface="Arial"/>
                          <a:cs typeface="Arial"/>
                        </a:rPr>
                        <a:t>личные</a:t>
                      </a:r>
                      <a:r>
                        <a:rPr sz="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подсобные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81915" marR="59690" algn="ctr">
                        <a:lnSpc>
                          <a:spcPct val="114999"/>
                        </a:lnSpc>
                        <a:spcBef>
                          <a:spcPts val="10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другие  индивидуальные  хозяйства</a:t>
                      </a:r>
                      <a:r>
                        <a:rPr sz="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граждан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10" dirty="0">
                          <a:latin typeface="Arial"/>
                          <a:cs typeface="Arial"/>
                        </a:rPr>
                        <a:t>некоммерческие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98120" marR="175895" algn="ctr">
                        <a:lnSpc>
                          <a:spcPct val="114300"/>
                        </a:lnSpc>
                        <a:spcBef>
                          <a:spcPts val="15"/>
                        </a:spcBef>
                      </a:pPr>
                      <a:r>
                        <a:rPr sz="700" spc="-5" dirty="0">
                          <a:latin typeface="Arial"/>
                          <a:cs typeface="Arial"/>
                        </a:rPr>
                        <a:t>объе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инен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я 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граждан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0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2006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2016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2006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2016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2006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2016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2006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2016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2006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2016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2006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2016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Число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организаций (хозяйств),</a:t>
                      </a:r>
                      <a:r>
                        <a:rPr sz="7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тыс.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/>
                          <a:ea typeface="Arial"/>
                        </a:rPr>
                        <a:t>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/>
                          <a:ea typeface="Arial"/>
                        </a:rPr>
                        <a:t>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/>
                          <a:ea typeface="Arial"/>
                        </a:rPr>
                        <a:t>1100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/>
                          <a:ea typeface="Arial"/>
                        </a:rPr>
                        <a:t>645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/>
                          <a:ea typeface="Arial"/>
                        </a:rPr>
                        <a:t>3162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/>
                          <a:ea typeface="Arial"/>
                        </a:rPr>
                        <a:t>2772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/>
                          <a:ea typeface="Arial"/>
                        </a:rPr>
                        <a:t>221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/>
                          <a:ea typeface="Arial"/>
                        </a:rPr>
                        <a:t>295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/>
                          <a:ea typeface="Arial"/>
                        </a:rPr>
                        <a:t>398156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/>
                          <a:ea typeface="Arial"/>
                        </a:rPr>
                        <a:t>389318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/>
                          <a:ea typeface="Arial"/>
                        </a:rPr>
                        <a:t>1207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/>
                          <a:ea typeface="Arial"/>
                        </a:rPr>
                        <a:t>1215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48260" marR="267970">
                        <a:lnSpc>
                          <a:spcPct val="115700"/>
                        </a:lnSpc>
                        <a:spcBef>
                          <a:spcPts val="125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Численность работников, занятых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организациях (хозяйствах),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тыс.</a:t>
                      </a:r>
                      <a:r>
                        <a:rPr sz="7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человек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/>
                          <a:ea typeface="Times New Roman"/>
                        </a:rPr>
                        <a:t>82016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40444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77499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36647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/>
                          <a:ea typeface="Arial"/>
                        </a:rPr>
                        <a:t>4127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/>
                          <a:ea typeface="Times New Roman"/>
                        </a:rPr>
                        <a:t>3230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/>
                          <a:ea typeface="Arial"/>
                        </a:rPr>
                        <a:t>390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/>
                          <a:ea typeface="Arial"/>
                        </a:rPr>
                        <a:t>567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/>
                          <a:ea typeface="Arial"/>
                        </a:rPr>
                        <a:t>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/>
                          <a:ea typeface="Arial"/>
                        </a:rPr>
                        <a:t>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/>
                          <a:ea typeface="Arial"/>
                        </a:rPr>
                        <a:t>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/>
                          <a:ea typeface="Arial"/>
                        </a:rPr>
                        <a:t>х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Общая земельная площадь,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тыс.</a:t>
                      </a:r>
                      <a:r>
                        <a:rPr sz="7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га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9317933,0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5858224,4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8728251,0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4775762,2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409113,0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785971,2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55223,0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106556,1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99730,0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164208,9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25417,0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25726,1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Посевная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площадь</a:t>
                      </a:r>
                      <a:r>
                        <a:rPr sz="7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сельскохозяйственных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48260" marR="90805">
                        <a:lnSpc>
                          <a:spcPct val="114300"/>
                        </a:lnSpc>
                        <a:spcBef>
                          <a:spcPts val="15"/>
                        </a:spcBef>
                      </a:pPr>
                      <a:r>
                        <a:rPr sz="700" b="1" spc="-15" dirty="0">
                          <a:latin typeface="Arial"/>
                          <a:cs typeface="Arial"/>
                        </a:rPr>
                        <a:t>культур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под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урожай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соответствующего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года, 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тыс.</a:t>
                      </a:r>
                      <a:r>
                        <a:rPr sz="7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га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2379975,0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2345939,1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2125525,0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1781296,1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191518,0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470926,5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19093,0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65093,1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35102,0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23772,3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8737,0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4851,1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49022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b="1" spc="-15" dirty="0">
                          <a:latin typeface="Arial"/>
                          <a:cs typeface="Arial"/>
                        </a:rPr>
                        <a:t>Структура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посевных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площадей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7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видам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сельскохозяйственных</a:t>
                      </a:r>
                      <a:r>
                        <a:rPr sz="7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культур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48260" marR="209550">
                        <a:lnSpc>
                          <a:spcPts val="969"/>
                        </a:lnSpc>
                        <a:spcBef>
                          <a:spcPts val="45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(в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процентах от общей посевной площади 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соответствующей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категории</a:t>
                      </a:r>
                      <a:r>
                        <a:rPr sz="7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хозяйств)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</a:tr>
              <a:tr h="122555">
                <a:tc>
                  <a:txBody>
                    <a:bodyPr/>
                    <a:lstStyle/>
                    <a:p>
                      <a:pPr marL="175260">
                        <a:lnSpc>
                          <a:spcPts val="835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Зерновые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зернобобовые</a:t>
                      </a:r>
                      <a:r>
                        <a:rPr sz="7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культуры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66,8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66,5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65,3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62,2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94,0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84,7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96,9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75,9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24,1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22555">
                <a:tc>
                  <a:txBody>
                    <a:bodyPr/>
                    <a:lstStyle/>
                    <a:p>
                      <a:pPr marL="175260">
                        <a:lnSpc>
                          <a:spcPts val="835"/>
                        </a:lnSpc>
                        <a:spcBef>
                          <a:spcPts val="30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Технические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культуры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22555">
                <a:tc>
                  <a:txBody>
                    <a:bodyPr/>
                    <a:lstStyle/>
                    <a:p>
                      <a:pPr marL="175260">
                        <a:lnSpc>
                          <a:spcPts val="835"/>
                        </a:lnSpc>
                        <a:spcBef>
                          <a:spcPts val="30"/>
                        </a:spcBef>
                      </a:pPr>
                      <a:r>
                        <a:rPr sz="700" b="1" spc="-15" dirty="0">
                          <a:latin typeface="Arial"/>
                          <a:cs typeface="Arial"/>
                        </a:rPr>
                        <a:t>Картофель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75,9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64,4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75,2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73,0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22555">
                <a:tc>
                  <a:txBody>
                    <a:bodyPr/>
                    <a:lstStyle/>
                    <a:p>
                      <a:pPr marL="175260">
                        <a:lnSpc>
                          <a:spcPts val="835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Овощные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и бахчевые</a:t>
                      </a:r>
                      <a:r>
                        <a:rPr sz="7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культуры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12,4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24,7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26,9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22555">
                <a:tc>
                  <a:txBody>
                    <a:bodyPr/>
                    <a:lstStyle/>
                    <a:p>
                      <a:pPr marL="175260">
                        <a:lnSpc>
                          <a:spcPts val="835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Кормовые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культуры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29,7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29,8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32,8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35,2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Площади многолетних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плодовых</a:t>
                      </a:r>
                      <a:r>
                        <a:rPr sz="7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насаждений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48260">
                        <a:lnSpc>
                          <a:spcPts val="830"/>
                        </a:lnSpc>
                        <a:spcBef>
                          <a:spcPts val="130"/>
                        </a:spcBef>
                      </a:pPr>
                      <a:r>
                        <a:rPr sz="700" b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ягодных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культур, тыс.</a:t>
                      </a:r>
                      <a:r>
                        <a:rPr sz="7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га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7030,0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5549,6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1839,0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1212,6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22,0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3021,0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1902,9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2132,0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2419,7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Поголовье крупного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рогатого</a:t>
                      </a:r>
                      <a:r>
                        <a:rPr sz="7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скота,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48260">
                        <a:lnSpc>
                          <a:spcPts val="830"/>
                        </a:lnSpc>
                        <a:spcBef>
                          <a:spcPts val="130"/>
                        </a:spcBef>
                      </a:pPr>
                      <a:r>
                        <a:rPr sz="700" b="1" spc="-15" dirty="0">
                          <a:latin typeface="Arial"/>
                          <a:cs typeface="Arial"/>
                        </a:rPr>
                        <a:t>тыс.</a:t>
                      </a:r>
                      <a:r>
                        <a:rPr sz="7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голов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762045,0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490530,0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481790,0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343129,0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3418,0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18930,0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676,0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4384,0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276120,0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124075,0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41,0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72146" y="714883"/>
            <a:ext cx="8072120" cy="0"/>
          </a:xfrm>
          <a:custGeom>
            <a:avLst/>
            <a:gdLst/>
            <a:ahLst/>
            <a:cxnLst/>
            <a:rect l="l" t="t" r="r" b="b"/>
            <a:pathLst>
              <a:path w="8072120">
                <a:moveTo>
                  <a:pt x="0" y="0"/>
                </a:moveTo>
                <a:lnTo>
                  <a:pt x="8071853" y="0"/>
                </a:lnTo>
              </a:path>
            </a:pathLst>
          </a:custGeom>
          <a:ln w="952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287" y="142798"/>
            <a:ext cx="534352" cy="537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783505"/>
            <a:ext cx="9144000" cy="359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2304" y="170129"/>
            <a:ext cx="259461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Структура </a:t>
            </a:r>
            <a:r>
              <a:rPr spc="-10" dirty="0"/>
              <a:t>поголовья</a:t>
            </a:r>
            <a:r>
              <a:rPr spc="15" dirty="0"/>
              <a:t> </a:t>
            </a:r>
            <a:r>
              <a:rPr spc="-5" dirty="0"/>
              <a:t>свиней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по </a:t>
            </a:r>
            <a:r>
              <a:rPr spc="-10" dirty="0"/>
              <a:t>категориям</a:t>
            </a:r>
            <a:r>
              <a:rPr spc="-25" dirty="0"/>
              <a:t> </a:t>
            </a:r>
            <a:r>
              <a:rPr spc="-15" dirty="0"/>
              <a:t>хозяйств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2642" y="644778"/>
            <a:ext cx="5311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(на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0" dirty="0">
                <a:latin typeface="Arial"/>
                <a:cs typeface="Arial"/>
              </a:rPr>
              <a:t>июля;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процентах </a:t>
            </a:r>
            <a:r>
              <a:rPr sz="1200" spc="-10" dirty="0">
                <a:latin typeface="Arial"/>
                <a:cs typeface="Arial"/>
              </a:rPr>
              <a:t>от поголовья </a:t>
            </a:r>
            <a:r>
              <a:rPr sz="1200" dirty="0">
                <a:latin typeface="Arial"/>
                <a:cs typeface="Arial"/>
              </a:rPr>
              <a:t>свиней в </a:t>
            </a:r>
            <a:r>
              <a:rPr sz="1200" spc="-10" dirty="0">
                <a:latin typeface="Arial"/>
                <a:cs typeface="Arial"/>
              </a:rPr>
              <a:t>хозяйствах всех </a:t>
            </a:r>
            <a:r>
              <a:rPr sz="1200" spc="-5" dirty="0">
                <a:latin typeface="Arial"/>
                <a:cs typeface="Arial"/>
              </a:rPr>
              <a:t>категорий)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68294" y="1838070"/>
            <a:ext cx="0" cy="502284"/>
          </a:xfrm>
          <a:custGeom>
            <a:avLst/>
            <a:gdLst/>
            <a:ahLst/>
            <a:cxnLst/>
            <a:rect l="l" t="t" r="r" b="b"/>
            <a:pathLst>
              <a:path h="502285">
                <a:moveTo>
                  <a:pt x="0" y="0"/>
                </a:moveTo>
                <a:lnTo>
                  <a:pt x="0" y="502284"/>
                </a:lnTo>
              </a:path>
            </a:pathLst>
          </a:custGeom>
          <a:ln w="5841">
            <a:solidFill>
              <a:srgbClr val="E6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65372" y="1838070"/>
            <a:ext cx="6350" cy="502284"/>
          </a:xfrm>
          <a:custGeom>
            <a:avLst/>
            <a:gdLst/>
            <a:ahLst/>
            <a:cxnLst/>
            <a:rect l="l" t="t" r="r" b="b"/>
            <a:pathLst>
              <a:path w="6350" h="502285">
                <a:moveTo>
                  <a:pt x="5841" y="502284"/>
                </a:moveTo>
                <a:lnTo>
                  <a:pt x="5841" y="0"/>
                </a:lnTo>
                <a:lnTo>
                  <a:pt x="0" y="0"/>
                </a:lnTo>
                <a:lnTo>
                  <a:pt x="3175" y="502284"/>
                </a:lnTo>
                <a:lnTo>
                  <a:pt x="5841" y="50228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0711" y="1335658"/>
            <a:ext cx="1229995" cy="955675"/>
          </a:xfrm>
          <a:custGeom>
            <a:avLst/>
            <a:gdLst/>
            <a:ahLst/>
            <a:cxnLst/>
            <a:rect l="l" t="t" r="r" b="b"/>
            <a:pathLst>
              <a:path w="1229995" h="955675">
                <a:moveTo>
                  <a:pt x="1229614" y="0"/>
                </a:moveTo>
                <a:lnTo>
                  <a:pt x="1179375" y="914"/>
                </a:lnTo>
                <a:lnTo>
                  <a:pt x="1129420" y="3566"/>
                </a:lnTo>
                <a:lnTo>
                  <a:pt x="1079788" y="7935"/>
                </a:lnTo>
                <a:lnTo>
                  <a:pt x="1030516" y="13998"/>
                </a:lnTo>
                <a:lnTo>
                  <a:pt x="981642" y="21736"/>
                </a:lnTo>
                <a:lnTo>
                  <a:pt x="933204" y="31126"/>
                </a:lnTo>
                <a:lnTo>
                  <a:pt x="885239" y="42146"/>
                </a:lnTo>
                <a:lnTo>
                  <a:pt x="837786" y="54776"/>
                </a:lnTo>
                <a:lnTo>
                  <a:pt x="790883" y="68994"/>
                </a:lnTo>
                <a:lnTo>
                  <a:pt x="744568" y="84779"/>
                </a:lnTo>
                <a:lnTo>
                  <a:pt x="698877" y="102109"/>
                </a:lnTo>
                <a:lnTo>
                  <a:pt x="653850" y="120962"/>
                </a:lnTo>
                <a:lnTo>
                  <a:pt x="609525" y="141318"/>
                </a:lnTo>
                <a:lnTo>
                  <a:pt x="565938" y="163155"/>
                </a:lnTo>
                <a:lnTo>
                  <a:pt x="523128" y="186451"/>
                </a:lnTo>
                <a:lnTo>
                  <a:pt x="481134" y="211186"/>
                </a:lnTo>
                <a:lnTo>
                  <a:pt x="439992" y="237337"/>
                </a:lnTo>
                <a:lnTo>
                  <a:pt x="399741" y="264883"/>
                </a:lnTo>
                <a:lnTo>
                  <a:pt x="360418" y="293803"/>
                </a:lnTo>
                <a:lnTo>
                  <a:pt x="322062" y="324075"/>
                </a:lnTo>
                <a:lnTo>
                  <a:pt x="284711" y="355679"/>
                </a:lnTo>
                <a:lnTo>
                  <a:pt x="248401" y="388592"/>
                </a:lnTo>
                <a:lnTo>
                  <a:pt x="213172" y="422793"/>
                </a:lnTo>
                <a:lnTo>
                  <a:pt x="179061" y="458260"/>
                </a:lnTo>
                <a:lnTo>
                  <a:pt x="146107" y="494973"/>
                </a:lnTo>
                <a:lnTo>
                  <a:pt x="114346" y="532910"/>
                </a:lnTo>
                <a:lnTo>
                  <a:pt x="83817" y="572049"/>
                </a:lnTo>
                <a:lnTo>
                  <a:pt x="54557" y="612370"/>
                </a:lnTo>
                <a:lnTo>
                  <a:pt x="26606" y="653849"/>
                </a:lnTo>
                <a:lnTo>
                  <a:pt x="0" y="696467"/>
                </a:lnTo>
                <a:lnTo>
                  <a:pt x="430656" y="955166"/>
                </a:lnTo>
                <a:lnTo>
                  <a:pt x="456933" y="913872"/>
                </a:lnTo>
                <a:lnTo>
                  <a:pt x="485147" y="874259"/>
                </a:lnTo>
                <a:lnTo>
                  <a:pt x="515217" y="836375"/>
                </a:lnTo>
                <a:lnTo>
                  <a:pt x="547059" y="800266"/>
                </a:lnTo>
                <a:lnTo>
                  <a:pt x="580590" y="765980"/>
                </a:lnTo>
                <a:lnTo>
                  <a:pt x="615728" y="733564"/>
                </a:lnTo>
                <a:lnTo>
                  <a:pt x="652389" y="703065"/>
                </a:lnTo>
                <a:lnTo>
                  <a:pt x="690490" y="674529"/>
                </a:lnTo>
                <a:lnTo>
                  <a:pt x="729949" y="648004"/>
                </a:lnTo>
                <a:lnTo>
                  <a:pt x="770683" y="623538"/>
                </a:lnTo>
                <a:lnTo>
                  <a:pt x="812608" y="601176"/>
                </a:lnTo>
                <a:lnTo>
                  <a:pt x="855642" y="580967"/>
                </a:lnTo>
                <a:lnTo>
                  <a:pt x="899702" y="562956"/>
                </a:lnTo>
                <a:lnTo>
                  <a:pt x="944704" y="547192"/>
                </a:lnTo>
                <a:lnTo>
                  <a:pt x="990566" y="533721"/>
                </a:lnTo>
                <a:lnTo>
                  <a:pt x="1037204" y="522590"/>
                </a:lnTo>
                <a:lnTo>
                  <a:pt x="1084537" y="513847"/>
                </a:lnTo>
                <a:lnTo>
                  <a:pt x="1132480" y="507538"/>
                </a:lnTo>
                <a:lnTo>
                  <a:pt x="1180951" y="503710"/>
                </a:lnTo>
                <a:lnTo>
                  <a:pt x="1229867" y="502412"/>
                </a:lnTo>
                <a:lnTo>
                  <a:pt x="1229614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70770" y="1335658"/>
            <a:ext cx="0" cy="502920"/>
          </a:xfrm>
          <a:custGeom>
            <a:avLst/>
            <a:gdLst/>
            <a:ahLst/>
            <a:cxnLst/>
            <a:rect l="l" t="t" r="r" b="b"/>
            <a:pathLst>
              <a:path h="502919">
                <a:moveTo>
                  <a:pt x="0" y="0"/>
                </a:moveTo>
                <a:lnTo>
                  <a:pt x="0" y="502412"/>
                </a:lnTo>
              </a:path>
            </a:pathLst>
          </a:custGeom>
          <a:ln w="3175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70326" y="1335658"/>
            <a:ext cx="1270" cy="502920"/>
          </a:xfrm>
          <a:custGeom>
            <a:avLst/>
            <a:gdLst/>
            <a:ahLst/>
            <a:cxnLst/>
            <a:rect l="l" t="t" r="r" b="b"/>
            <a:pathLst>
              <a:path w="1270" h="502919">
                <a:moveTo>
                  <a:pt x="444" y="-4571"/>
                </a:moveTo>
                <a:lnTo>
                  <a:pt x="444" y="506984"/>
                </a:lnTo>
              </a:path>
            </a:pathLst>
          </a:custGeom>
          <a:ln w="100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9286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4182" y="3507104"/>
            <a:ext cx="500380" cy="0"/>
          </a:xfrm>
          <a:custGeom>
            <a:avLst/>
            <a:gdLst/>
            <a:ahLst/>
            <a:cxnLst/>
            <a:rect l="l" t="t" r="r" b="b"/>
            <a:pathLst>
              <a:path w="500380">
                <a:moveTo>
                  <a:pt x="0" y="0"/>
                </a:moveTo>
                <a:lnTo>
                  <a:pt x="500049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00498" y="3929075"/>
            <a:ext cx="173990" cy="190500"/>
          </a:xfrm>
          <a:custGeom>
            <a:avLst/>
            <a:gdLst/>
            <a:ahLst/>
            <a:cxnLst/>
            <a:rect l="l" t="t" r="r" b="b"/>
            <a:pathLst>
              <a:path w="173989" h="190500">
                <a:moveTo>
                  <a:pt x="0" y="190500"/>
                </a:moveTo>
                <a:lnTo>
                  <a:pt x="173748" y="190500"/>
                </a:lnTo>
                <a:lnTo>
                  <a:pt x="173748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00498" y="4119575"/>
            <a:ext cx="173990" cy="190500"/>
          </a:xfrm>
          <a:custGeom>
            <a:avLst/>
            <a:gdLst/>
            <a:ahLst/>
            <a:cxnLst/>
            <a:rect l="l" t="t" r="r" b="b"/>
            <a:pathLst>
              <a:path w="173989" h="190500">
                <a:moveTo>
                  <a:pt x="0" y="190500"/>
                </a:moveTo>
                <a:lnTo>
                  <a:pt x="173748" y="190500"/>
                </a:lnTo>
                <a:lnTo>
                  <a:pt x="173748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00498" y="4310075"/>
            <a:ext cx="173990" cy="190500"/>
          </a:xfrm>
          <a:custGeom>
            <a:avLst/>
            <a:gdLst/>
            <a:ahLst/>
            <a:cxnLst/>
            <a:rect l="l" t="t" r="r" b="b"/>
            <a:pathLst>
              <a:path w="173989" h="190500">
                <a:moveTo>
                  <a:pt x="0" y="190500"/>
                </a:moveTo>
                <a:lnTo>
                  <a:pt x="173748" y="190500"/>
                </a:lnTo>
                <a:lnTo>
                  <a:pt x="173748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9738243"/>
              </p:ext>
            </p:extLst>
          </p:nvPr>
        </p:nvGraphicFramePr>
        <p:xfrm>
          <a:off x="4612004" y="3991515"/>
          <a:ext cx="4336415" cy="698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6415"/>
              </a:tblGrid>
              <a:tr h="158750">
                <a:tc>
                  <a:txBody>
                    <a:bodyPr/>
                    <a:lstStyle/>
                    <a:p>
                      <a:pPr marL="127000">
                        <a:lnSpc>
                          <a:spcPts val="994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Сельскохозяйственные организации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Крестьянские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(фермерские)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хозяйства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индивидуальные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предприниматели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</a:tr>
              <a:tr h="1905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Личные подсобные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другие индивидуальные хозяйства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граждан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</a:tr>
              <a:tr h="158750">
                <a:tc>
                  <a:txBody>
                    <a:bodyPr/>
                    <a:lstStyle/>
                    <a:p>
                      <a:pPr marL="127000">
                        <a:lnSpc>
                          <a:spcPts val="990"/>
                        </a:lnSpc>
                        <a:spcBef>
                          <a:spcPts val="16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</a:tr>
            </a:tbl>
          </a:graphicData>
        </a:graphic>
      </p:graphicFrame>
      <p:sp>
        <p:nvSpPr>
          <p:cNvPr id="33" name="object 33"/>
          <p:cNvSpPr/>
          <p:nvPr/>
        </p:nvSpPr>
        <p:spPr>
          <a:xfrm>
            <a:off x="0" y="4500575"/>
            <a:ext cx="9144000" cy="642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145657" y="18107"/>
            <a:ext cx="290766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sz="1100" b="1" spc="-5" dirty="0">
                <a:latin typeface="Arial"/>
                <a:cs typeface="Arial"/>
              </a:rPr>
              <a:t>Площади сельскохозяйственных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культур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580126" y="0"/>
            <a:ext cx="3564254" cy="225425"/>
          </a:xfrm>
          <a:custGeom>
            <a:avLst/>
            <a:gdLst/>
            <a:ahLst/>
            <a:cxnLst/>
            <a:rect l="l" t="t" r="r" b="b"/>
            <a:pathLst>
              <a:path w="3564254" h="225425">
                <a:moveTo>
                  <a:pt x="0" y="225425"/>
                </a:moveTo>
                <a:lnTo>
                  <a:pt x="3563874" y="225425"/>
                </a:lnTo>
                <a:lnTo>
                  <a:pt x="3563874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862573" y="0"/>
            <a:ext cx="32023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Поголовье </a:t>
            </a:r>
            <a:r>
              <a:rPr sz="1100" b="1" spc="-5" dirty="0">
                <a:latin typeface="Arial"/>
                <a:cs typeface="Arial"/>
              </a:rPr>
              <a:t>сельскохозяйственных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животных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0731427"/>
              </p:ext>
            </p:extLst>
          </p:nvPr>
        </p:nvGraphicFramePr>
        <p:xfrm>
          <a:off x="2113449" y="1306776"/>
          <a:ext cx="3240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object 25"/>
          <p:cNvSpPr/>
          <p:nvPr/>
        </p:nvSpPr>
        <p:spPr>
          <a:xfrm>
            <a:off x="2214562" y="3292475"/>
            <a:ext cx="428625" cy="214629"/>
          </a:xfrm>
          <a:custGeom>
            <a:avLst/>
            <a:gdLst/>
            <a:ahLst/>
            <a:cxnLst/>
            <a:rect l="l" t="t" r="r" b="b"/>
            <a:pathLst>
              <a:path w="428625" h="214629">
                <a:moveTo>
                  <a:pt x="0" y="214249"/>
                </a:moveTo>
                <a:lnTo>
                  <a:pt x="428625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38874" y="3540087"/>
            <a:ext cx="857250" cy="429259"/>
          </a:xfrm>
          <a:custGeom>
            <a:avLst/>
            <a:gdLst/>
            <a:ahLst/>
            <a:cxnLst/>
            <a:rect l="l" t="t" r="r" b="b"/>
            <a:pathLst>
              <a:path w="857250" h="429260">
                <a:moveTo>
                  <a:pt x="0" y="428637"/>
                </a:moveTo>
                <a:lnTo>
                  <a:pt x="85725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8" name="object 23"/>
          <p:cNvSpPr/>
          <p:nvPr/>
        </p:nvSpPr>
        <p:spPr>
          <a:xfrm>
            <a:off x="2142807" y="3969346"/>
            <a:ext cx="500380" cy="0"/>
          </a:xfrm>
          <a:custGeom>
            <a:avLst/>
            <a:gdLst/>
            <a:ahLst/>
            <a:cxnLst/>
            <a:rect l="l" t="t" r="r" b="b"/>
            <a:pathLst>
              <a:path w="500380">
                <a:moveTo>
                  <a:pt x="0" y="0"/>
                </a:moveTo>
                <a:lnTo>
                  <a:pt x="500049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Box 1"/>
          <p:cNvSpPr txBox="1"/>
          <p:nvPr/>
        </p:nvSpPr>
        <p:spPr>
          <a:xfrm>
            <a:off x="1665885" y="3274197"/>
            <a:ext cx="596973" cy="25118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2123000" y="3733258"/>
            <a:ext cx="515874" cy="23608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9500" y="170129"/>
            <a:ext cx="46901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Структура </a:t>
            </a:r>
            <a:r>
              <a:rPr spc="-10" dirty="0"/>
              <a:t>поголовья </a:t>
            </a:r>
            <a:r>
              <a:rPr dirty="0"/>
              <a:t>птицы по </a:t>
            </a:r>
            <a:r>
              <a:rPr spc="-5" dirty="0"/>
              <a:t>категориям</a:t>
            </a:r>
            <a:r>
              <a:rPr spc="30" dirty="0"/>
              <a:t> </a:t>
            </a:r>
            <a:r>
              <a:rPr spc="-15" dirty="0"/>
              <a:t>хозяйств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9083" y="431419"/>
            <a:ext cx="5250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(на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0" dirty="0">
                <a:latin typeface="Arial"/>
                <a:cs typeface="Arial"/>
              </a:rPr>
              <a:t>июля;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процентах </a:t>
            </a:r>
            <a:r>
              <a:rPr sz="1200" spc="-10" dirty="0">
                <a:latin typeface="Arial"/>
                <a:cs typeface="Arial"/>
              </a:rPr>
              <a:t>от поголовья </a:t>
            </a:r>
            <a:r>
              <a:rPr sz="1200" dirty="0">
                <a:latin typeface="Arial"/>
                <a:cs typeface="Arial"/>
              </a:rPr>
              <a:t>птицы в </a:t>
            </a:r>
            <a:r>
              <a:rPr sz="1200" spc="-10" dirty="0">
                <a:latin typeface="Arial"/>
                <a:cs typeface="Arial"/>
              </a:rPr>
              <a:t>хозяйствах всех </a:t>
            </a:r>
            <a:r>
              <a:rPr sz="1200" spc="-5" dirty="0">
                <a:latin typeface="Arial"/>
                <a:cs typeface="Arial"/>
              </a:rPr>
              <a:t>категорий)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9286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0" y="4000512"/>
            <a:ext cx="172720" cy="190500"/>
          </a:xfrm>
          <a:custGeom>
            <a:avLst/>
            <a:gdLst/>
            <a:ahLst/>
            <a:cxnLst/>
            <a:rect l="l" t="t" r="r" b="b"/>
            <a:pathLst>
              <a:path w="172720" h="190500">
                <a:moveTo>
                  <a:pt x="0" y="190500"/>
                </a:moveTo>
                <a:lnTo>
                  <a:pt x="172643" y="190500"/>
                </a:lnTo>
                <a:lnTo>
                  <a:pt x="172643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000" y="4191012"/>
            <a:ext cx="172720" cy="190500"/>
          </a:xfrm>
          <a:custGeom>
            <a:avLst/>
            <a:gdLst/>
            <a:ahLst/>
            <a:cxnLst/>
            <a:rect l="l" t="t" r="r" b="b"/>
            <a:pathLst>
              <a:path w="172720" h="190500">
                <a:moveTo>
                  <a:pt x="0" y="190500"/>
                </a:moveTo>
                <a:lnTo>
                  <a:pt x="172643" y="190500"/>
                </a:lnTo>
                <a:lnTo>
                  <a:pt x="172643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0" y="4381512"/>
            <a:ext cx="172720" cy="190500"/>
          </a:xfrm>
          <a:custGeom>
            <a:avLst/>
            <a:gdLst/>
            <a:ahLst/>
            <a:cxnLst/>
            <a:rect l="l" t="t" r="r" b="b"/>
            <a:pathLst>
              <a:path w="172720" h="190500">
                <a:moveTo>
                  <a:pt x="0" y="190500"/>
                </a:moveTo>
                <a:lnTo>
                  <a:pt x="172643" y="190500"/>
                </a:lnTo>
                <a:lnTo>
                  <a:pt x="172643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1666027"/>
              </p:ext>
            </p:extLst>
          </p:nvPr>
        </p:nvGraphicFramePr>
        <p:xfrm>
          <a:off x="4682490" y="4062838"/>
          <a:ext cx="4336415" cy="698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6415"/>
              </a:tblGrid>
              <a:tr h="158750">
                <a:tc>
                  <a:txBody>
                    <a:bodyPr/>
                    <a:lstStyle/>
                    <a:p>
                      <a:pPr marL="127000">
                        <a:lnSpc>
                          <a:spcPts val="994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Сельскохозяйственные организации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Крестьянские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(фермерские)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хозяйства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индивидуальные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предприниматели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</a:tr>
              <a:tr h="1905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Личные подсобные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другие индивидуальные хозяйства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граждан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</a:tr>
              <a:tr h="158750">
                <a:tc>
                  <a:txBody>
                    <a:bodyPr/>
                    <a:lstStyle/>
                    <a:p>
                      <a:pPr marL="127000">
                        <a:lnSpc>
                          <a:spcPts val="990"/>
                        </a:lnSpc>
                        <a:spcBef>
                          <a:spcPts val="16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0" y="4476762"/>
            <a:ext cx="9144000" cy="666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145657" y="18107"/>
            <a:ext cx="290766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sz="1100" b="1" spc="-5" dirty="0">
                <a:latin typeface="Arial"/>
                <a:cs typeface="Arial"/>
              </a:rPr>
              <a:t>Площади сельскохозяйственных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культур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80126" y="0"/>
            <a:ext cx="3564254" cy="225425"/>
          </a:xfrm>
          <a:custGeom>
            <a:avLst/>
            <a:gdLst/>
            <a:ahLst/>
            <a:cxnLst/>
            <a:rect l="l" t="t" r="r" b="b"/>
            <a:pathLst>
              <a:path w="3564254" h="225425">
                <a:moveTo>
                  <a:pt x="0" y="225425"/>
                </a:moveTo>
                <a:lnTo>
                  <a:pt x="3563874" y="225425"/>
                </a:lnTo>
                <a:lnTo>
                  <a:pt x="3563874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862573" y="0"/>
            <a:ext cx="32023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Поголовье </a:t>
            </a:r>
            <a:r>
              <a:rPr sz="1100" b="1" spc="-5" dirty="0">
                <a:latin typeface="Arial"/>
                <a:cs typeface="Arial"/>
              </a:rPr>
              <a:t>сельскохозяйственных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животных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7855664"/>
              </p:ext>
            </p:extLst>
          </p:nvPr>
        </p:nvGraphicFramePr>
        <p:xfrm>
          <a:off x="1968287" y="1329175"/>
          <a:ext cx="3492000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object 25"/>
          <p:cNvSpPr/>
          <p:nvPr/>
        </p:nvSpPr>
        <p:spPr>
          <a:xfrm>
            <a:off x="2552135" y="3571887"/>
            <a:ext cx="857885" cy="428625"/>
          </a:xfrm>
          <a:custGeom>
            <a:avLst/>
            <a:gdLst/>
            <a:ahLst/>
            <a:cxnLst/>
            <a:rect l="l" t="t" r="r" b="b"/>
            <a:pathLst>
              <a:path w="857885" h="428625">
                <a:moveTo>
                  <a:pt x="0" y="428599"/>
                </a:moveTo>
                <a:lnTo>
                  <a:pt x="857376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23510" y="3304953"/>
            <a:ext cx="428625" cy="214629"/>
          </a:xfrm>
          <a:custGeom>
            <a:avLst/>
            <a:gdLst/>
            <a:ahLst/>
            <a:cxnLst/>
            <a:rect l="l" t="t" r="r" b="b"/>
            <a:pathLst>
              <a:path w="428625" h="214629">
                <a:moveTo>
                  <a:pt x="0" y="214249"/>
                </a:moveTo>
                <a:lnTo>
                  <a:pt x="428625" y="0"/>
                </a:lnTo>
              </a:path>
            </a:pathLst>
          </a:custGeom>
          <a:ln w="9524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28122" y="3521592"/>
            <a:ext cx="500380" cy="0"/>
          </a:xfrm>
          <a:custGeom>
            <a:avLst/>
            <a:gdLst/>
            <a:ahLst/>
            <a:cxnLst/>
            <a:rect l="l" t="t" r="r" b="b"/>
            <a:pathLst>
              <a:path w="500380">
                <a:moveTo>
                  <a:pt x="0" y="0"/>
                </a:moveTo>
                <a:lnTo>
                  <a:pt x="499999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2"/>
          <p:cNvSpPr/>
          <p:nvPr/>
        </p:nvSpPr>
        <p:spPr>
          <a:xfrm>
            <a:off x="2051755" y="4000512"/>
            <a:ext cx="500380" cy="0"/>
          </a:xfrm>
          <a:custGeom>
            <a:avLst/>
            <a:gdLst/>
            <a:ahLst/>
            <a:cxnLst/>
            <a:rect l="l" t="t" r="r" b="b"/>
            <a:pathLst>
              <a:path w="500380">
                <a:moveTo>
                  <a:pt x="0" y="0"/>
                </a:moveTo>
                <a:lnTo>
                  <a:pt x="499999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"/>
          <p:cNvSpPr txBox="1"/>
          <p:nvPr/>
        </p:nvSpPr>
        <p:spPr>
          <a:xfrm>
            <a:off x="1665885" y="3274197"/>
            <a:ext cx="596973" cy="25118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2079885" y="3737664"/>
            <a:ext cx="515874" cy="23608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3929" y="229615"/>
            <a:ext cx="4130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Поголовье </a:t>
            </a:r>
            <a:r>
              <a:rPr spc="-10" dirty="0"/>
              <a:t>сельскохозяйственных</a:t>
            </a:r>
            <a:r>
              <a:rPr spc="-5" dirty="0"/>
              <a:t> </a:t>
            </a:r>
            <a:r>
              <a:rPr spc="-10" dirty="0"/>
              <a:t>животных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06370" y="368045"/>
            <a:ext cx="318452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8105" marR="5080" indent="-1335405">
              <a:lnSpc>
                <a:spcPct val="1418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среднем на </a:t>
            </a:r>
            <a:r>
              <a:rPr sz="1200" spc="-10" dirty="0">
                <a:latin typeface="Arial"/>
                <a:cs typeface="Arial"/>
              </a:rPr>
              <a:t>одну </a:t>
            </a:r>
            <a:r>
              <a:rPr sz="1200" spc="-5" dirty="0">
                <a:latin typeface="Arial"/>
                <a:cs typeface="Arial"/>
              </a:rPr>
              <a:t>организацию </a:t>
            </a:r>
            <a:r>
              <a:rPr sz="1200" spc="-10" dirty="0">
                <a:latin typeface="Arial"/>
                <a:cs typeface="Arial"/>
              </a:rPr>
              <a:t>(хозяйство)  (голов)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3652" y="947038"/>
          <a:ext cx="9030334" cy="44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8130"/>
                <a:gridCol w="3308350"/>
                <a:gridCol w="2903854"/>
              </a:tblGrid>
              <a:tr h="447040">
                <a:tc>
                  <a:txBody>
                    <a:bodyPr/>
                    <a:lstStyle/>
                    <a:p>
                      <a:pPr marL="1179830" marR="353060" indent="-390525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Сельскохозяйственные  организации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490" marB="0">
                    <a:lnT w="19050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7985" marR="238760" indent="-2794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Крестьянские (фермерские) хозяйства 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индивидуальные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предприниматели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0490" marB="0">
                    <a:lnT w="19050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Личные подсобные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хозяйства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490" marB="0">
                    <a:lnT w="19050">
                      <a:solidFill>
                        <a:srgbClr val="008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4783523"/>
            <a:ext cx="9144000" cy="35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287" y="142798"/>
            <a:ext cx="534352" cy="537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2765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2006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6793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0465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2006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4543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8502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2006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2530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17726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2006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2135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6251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2006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40279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59095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2006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83123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69511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2006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93539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22700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2006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46982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66110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2006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90138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04763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2006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28792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54876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2006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78905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03466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2006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27494" y="3974693"/>
            <a:ext cx="139700" cy="251460"/>
          </a:xfrm>
          <a:prstGeom prst="rect">
            <a:avLst/>
          </a:prstGeom>
        </p:spPr>
        <p:txBody>
          <a:bodyPr vert="vert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5195" y="3960876"/>
            <a:ext cx="2600325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5999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5195" y="3960876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4419" y="3960876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25167" y="3960876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74392" y="3960876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25139" y="3960876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82696" y="3960876"/>
            <a:ext cx="2600325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59994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82696" y="3960876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31920" y="3960876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82667" y="3960876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31891" y="3960876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82640" y="3960876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211823" y="3960876"/>
            <a:ext cx="2600325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5999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11823" y="3960876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61047" y="3960876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11795" y="3960876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161019" y="3960876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811768" y="3960876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00250" y="4429137"/>
            <a:ext cx="169659" cy="214312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69892" y="4429137"/>
            <a:ext cx="169659" cy="214312"/>
          </a:xfrm>
          <a:prstGeom prst="rect">
            <a:avLst/>
          </a:prstGeom>
          <a:solidFill>
            <a:srgbClr val="ECB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155310" y="4429137"/>
            <a:ext cx="163512" cy="214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545198" y="4429137"/>
            <a:ext cx="163512" cy="214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1" name="object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343714"/>
              </p:ext>
            </p:extLst>
          </p:nvPr>
        </p:nvGraphicFramePr>
        <p:xfrm>
          <a:off x="2092530" y="4429137"/>
          <a:ext cx="5172708" cy="213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7530"/>
                <a:gridCol w="1099184"/>
                <a:gridCol w="1456055"/>
                <a:gridCol w="789939"/>
              </a:tblGrid>
              <a:tr h="213995">
                <a:tc>
                  <a:txBody>
                    <a:bodyPr/>
                    <a:lstStyle/>
                    <a:p>
                      <a:pPr marL="127000">
                        <a:lnSpc>
                          <a:spcPts val="1115"/>
                        </a:lnSpc>
                        <a:spcBef>
                          <a:spcPts val="47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Крупный рогатый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скот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ts val="1115"/>
                        </a:lnSpc>
                        <a:spcBef>
                          <a:spcPts val="47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Свиньи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349885">
                        <a:lnSpc>
                          <a:spcPts val="1115"/>
                        </a:lnSpc>
                        <a:spcBef>
                          <a:spcPts val="47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Овцы и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козы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ts val="1115"/>
                        </a:lnSpc>
                        <a:spcBef>
                          <a:spcPts val="47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Птица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</a:tr>
            </a:tbl>
          </a:graphicData>
        </a:graphic>
      </p:graphicFrame>
      <p:sp>
        <p:nvSpPr>
          <p:cNvPr id="102" name="object 102"/>
          <p:cNvSpPr txBox="1"/>
          <p:nvPr/>
        </p:nvSpPr>
        <p:spPr>
          <a:xfrm>
            <a:off x="6145657" y="18107"/>
            <a:ext cx="290766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sz="1100" b="1" spc="-5" dirty="0">
                <a:latin typeface="Arial"/>
                <a:cs typeface="Arial"/>
              </a:rPr>
              <a:t>Площади сельскохозяйственных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культур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771769" y="0"/>
            <a:ext cx="3372485" cy="225425"/>
          </a:xfrm>
          <a:custGeom>
            <a:avLst/>
            <a:gdLst/>
            <a:ahLst/>
            <a:cxnLst/>
            <a:rect l="l" t="t" r="r" b="b"/>
            <a:pathLst>
              <a:path w="3372484" h="225425">
                <a:moveTo>
                  <a:pt x="0" y="225425"/>
                </a:moveTo>
                <a:lnTo>
                  <a:pt x="3372230" y="225425"/>
                </a:lnTo>
                <a:lnTo>
                  <a:pt x="3372230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5863590" y="0"/>
            <a:ext cx="32023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Поголовье </a:t>
            </a:r>
            <a:r>
              <a:rPr sz="1100" b="1" spc="-5" dirty="0">
                <a:latin typeface="Arial"/>
                <a:cs typeface="Arial"/>
              </a:rPr>
              <a:t>сельскохозяйственных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животных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05" name="Диаграмма 1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56589227"/>
              </p:ext>
            </p:extLst>
          </p:nvPr>
        </p:nvGraphicFramePr>
        <p:xfrm>
          <a:off x="465357" y="1652575"/>
          <a:ext cx="2556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6" name="Диаграмма 1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59014891"/>
              </p:ext>
            </p:extLst>
          </p:nvPr>
        </p:nvGraphicFramePr>
        <p:xfrm>
          <a:off x="3294000" y="1504950"/>
          <a:ext cx="2556000" cy="254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7" name="Диаграмма 10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58074792"/>
              </p:ext>
            </p:extLst>
          </p:nvPr>
        </p:nvGraphicFramePr>
        <p:xfrm>
          <a:off x="6211823" y="1609742"/>
          <a:ext cx="2556000" cy="247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5260" y="170129"/>
            <a:ext cx="611754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1694" marR="5080" indent="-529590" algn="ctr">
              <a:lnSpc>
                <a:spcPct val="100000"/>
              </a:lnSpc>
              <a:spcBef>
                <a:spcPts val="105"/>
              </a:spcBef>
            </a:pPr>
            <a:r>
              <a:rPr spc="-15" dirty="0" err="1"/>
              <a:t>Группировка</a:t>
            </a:r>
            <a:r>
              <a:rPr spc="-15" dirty="0"/>
              <a:t> </a:t>
            </a:r>
            <a:r>
              <a:rPr lang="ru-RU" dirty="0"/>
              <a:t>сельскохозяйственных </a:t>
            </a:r>
            <a:r>
              <a:rPr lang="ru-RU" dirty="0" smtClean="0"/>
              <a:t>организаций </a:t>
            </a:r>
            <a:r>
              <a:rPr spc="-5" dirty="0" err="1" smtClean="0"/>
              <a:t>по</a:t>
            </a:r>
            <a:r>
              <a:rPr spc="-5" dirty="0" smtClean="0"/>
              <a:t> </a:t>
            </a:r>
            <a:r>
              <a:rPr spc="-10" dirty="0"/>
              <a:t>поголовью </a:t>
            </a:r>
            <a:r>
              <a:rPr spc="-15" dirty="0"/>
              <a:t>крупного </a:t>
            </a:r>
            <a:r>
              <a:rPr spc="-10" dirty="0"/>
              <a:t>рогатого</a:t>
            </a:r>
            <a:r>
              <a:rPr spc="25" dirty="0"/>
              <a:t> </a:t>
            </a:r>
            <a:r>
              <a:rPr spc="-20" dirty="0"/>
              <a:t>скота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15003" y="674319"/>
            <a:ext cx="15627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(на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0" dirty="0">
                <a:latin typeface="Arial"/>
                <a:cs typeface="Arial"/>
              </a:rPr>
              <a:t>июля </a:t>
            </a:r>
            <a:r>
              <a:rPr sz="1200" spc="-5" dirty="0">
                <a:latin typeface="Arial"/>
                <a:cs typeface="Arial"/>
              </a:rPr>
              <a:t>2016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года)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17" y="1059561"/>
            <a:ext cx="9108440" cy="0"/>
          </a:xfrm>
          <a:custGeom>
            <a:avLst/>
            <a:gdLst/>
            <a:ahLst/>
            <a:cxnLst/>
            <a:rect l="l" t="t" r="r" b="b"/>
            <a:pathLst>
              <a:path w="9108440">
                <a:moveTo>
                  <a:pt x="0" y="0"/>
                </a:moveTo>
                <a:lnTo>
                  <a:pt x="9108282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8164260"/>
              </p:ext>
            </p:extLst>
          </p:nvPr>
        </p:nvGraphicFramePr>
        <p:xfrm>
          <a:off x="779437" y="1136650"/>
          <a:ext cx="7644762" cy="3627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5295"/>
                <a:gridCol w="845184"/>
                <a:gridCol w="848360"/>
                <a:gridCol w="848360"/>
                <a:gridCol w="842010"/>
                <a:gridCol w="845185"/>
                <a:gridCol w="845184"/>
                <a:gridCol w="845184"/>
              </a:tblGrid>
              <a:tr h="46291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6055" algn="ctr">
                        <a:lnSpc>
                          <a:spcPts val="1150"/>
                        </a:lnSpc>
                      </a:pPr>
                      <a:r>
                        <a:rPr sz="1000" b="1" spc="-5" dirty="0" err="1" smtClean="0">
                          <a:latin typeface="Arial"/>
                          <a:cs typeface="Arial"/>
                        </a:rPr>
                        <a:t>Число</a:t>
                      </a: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 сельскохозяйственных организаций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567690">
                        <a:lnSpc>
                          <a:spcPts val="115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Поголовье крупного рогатого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скота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87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55270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всего,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единиц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95300"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процентах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8890" algn="ctr">
                        <a:lnSpc>
                          <a:spcPts val="1155"/>
                        </a:lnSpc>
                      </a:pPr>
                      <a:r>
                        <a:rPr sz="1000" spc="-10" dirty="0" err="1" smtClean="0">
                          <a:latin typeface="Arial"/>
                          <a:cs typeface="Arial"/>
                        </a:rPr>
                        <a:t>всего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0" baseline="0" dirty="0" smtClean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8890" algn="ctr">
                        <a:lnSpc>
                          <a:spcPts val="1155"/>
                        </a:lnSpc>
                      </a:pPr>
                      <a:r>
                        <a:rPr sz="1000" spc="-10" dirty="0" err="1" smtClean="0">
                          <a:latin typeface="Arial"/>
                          <a:cs typeface="Arial"/>
                        </a:rPr>
                        <a:t>голов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850"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процентах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8905" marR="108585" indent="127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общего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го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ов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9390"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одно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6839" marR="9525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озя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ство, 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голов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1290"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га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36195" marR="1587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ьх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оз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го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ди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й,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голов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6153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общего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71450" marR="149225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числа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озя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тв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числа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8905" marR="110489" indent="22860" algn="just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хозяйств,  имеющих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го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ов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е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158115">
                <a:tc gridSpan="8">
                  <a:txBody>
                    <a:bodyPr/>
                    <a:lstStyle/>
                    <a:p>
                      <a:pPr marL="12065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Хозяйства: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8115">
                <a:tc>
                  <a:txBody>
                    <a:bodyPr/>
                    <a:lstStyle/>
                    <a:p>
                      <a:pPr marL="79375">
                        <a:lnSpc>
                          <a:spcPts val="115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имеющие поголовье,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голов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sz="1000" spc="-10" dirty="0" err="1">
                          <a:latin typeface="Arial"/>
                          <a:cs typeface="Arial"/>
                        </a:rPr>
                        <a:t>до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100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1237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101</a:t>
                      </a:r>
                      <a:r>
                        <a:rPr sz="10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sz="10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300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7135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301</a:t>
                      </a:r>
                      <a:r>
                        <a:rPr sz="10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sz="10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500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10008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50</a:t>
                      </a:r>
                      <a:r>
                        <a:rPr sz="1000" spc="-5" dirty="0" smtClean="0">
                          <a:latin typeface="Arial"/>
                          <a:cs typeface="Arial"/>
                        </a:rPr>
                        <a:t>1 </a:t>
                      </a: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100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24,1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52611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100</a:t>
                      </a:r>
                      <a:r>
                        <a:rPr sz="1000" spc="-5" dirty="0" smtClean="0">
                          <a:latin typeface="Arial"/>
                          <a:cs typeface="Arial"/>
                        </a:rPr>
                        <a:t>1 </a:t>
                      </a: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150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56055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1501</a:t>
                      </a:r>
                      <a:r>
                        <a:rPr sz="10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3000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127392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37,1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2088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300</a:t>
                      </a:r>
                      <a:r>
                        <a:rPr sz="1000" spc="-5" dirty="0" smtClean="0">
                          <a:latin typeface="Arial"/>
                          <a:cs typeface="Arial"/>
                        </a:rPr>
                        <a:t>1 </a:t>
                      </a: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50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64146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18,7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3564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20"/>
                        </a:lnSpc>
                        <a:spcBef>
                          <a:spcPts val="30"/>
                        </a:spcBef>
                      </a:pP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свыше</a:t>
                      </a:r>
                      <a:r>
                        <a:rPr lang="ru-RU" sz="1000" spc="-10" baseline="0" dirty="0" smtClean="0">
                          <a:latin typeface="Arial"/>
                          <a:cs typeface="Arial"/>
                        </a:rPr>
                        <a:t>  5000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24545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8182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15"/>
                        </a:lnSpc>
                        <a:spcBef>
                          <a:spcPts val="30"/>
                        </a:spcBef>
                      </a:pP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всего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282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53,2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343129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1217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15"/>
                        </a:lnSpc>
                        <a:spcBef>
                          <a:spcPts val="30"/>
                        </a:spcBef>
                      </a:pP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не</a:t>
                      </a:r>
                      <a:r>
                        <a:rPr lang="ru-RU" sz="1000" b="1" spc="-5" baseline="0" dirty="0" smtClean="0">
                          <a:latin typeface="Arial"/>
                          <a:cs typeface="Arial"/>
                        </a:rPr>
                        <a:t> имеющие поголовья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248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46,8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15"/>
                        </a:lnSpc>
                        <a:spcBef>
                          <a:spcPts val="30"/>
                        </a:spcBef>
                      </a:pPr>
                      <a:r>
                        <a:rPr lang="ru-RU" sz="1000" b="1" spc="-10" dirty="0" smtClean="0">
                          <a:latin typeface="Arial"/>
                          <a:cs typeface="Arial"/>
                        </a:rPr>
                        <a:t>Итого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343129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647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79375">
                        <a:lnSpc>
                          <a:spcPts val="1115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2065">
                        <a:lnSpc>
                          <a:spcPts val="1115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5717" y="4775276"/>
            <a:ext cx="9108282" cy="368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71769" y="0"/>
            <a:ext cx="3372485" cy="225425"/>
          </a:xfrm>
          <a:custGeom>
            <a:avLst/>
            <a:gdLst/>
            <a:ahLst/>
            <a:cxnLst/>
            <a:rect l="l" t="t" r="r" b="b"/>
            <a:pathLst>
              <a:path w="3372484" h="225425">
                <a:moveTo>
                  <a:pt x="0" y="225425"/>
                </a:moveTo>
                <a:lnTo>
                  <a:pt x="3372230" y="225425"/>
                </a:lnTo>
                <a:lnTo>
                  <a:pt x="3372230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63590" y="0"/>
            <a:ext cx="32023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Поголовье </a:t>
            </a:r>
            <a:r>
              <a:rPr sz="1100" b="1" spc="-5" dirty="0">
                <a:latin typeface="Arial"/>
                <a:cs typeface="Arial"/>
              </a:rPr>
              <a:t>сельскохозяйственных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животных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616" y="170129"/>
            <a:ext cx="8018145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Группировка </a:t>
            </a:r>
            <a:r>
              <a:rPr spc="-5" dirty="0"/>
              <a:t>крестьянских </a:t>
            </a:r>
            <a:r>
              <a:rPr spc="-10" dirty="0"/>
              <a:t>(фермерских) </a:t>
            </a:r>
            <a:r>
              <a:rPr spc="-15" dirty="0"/>
              <a:t>хозяйств </a:t>
            </a:r>
            <a:r>
              <a:rPr dirty="0"/>
              <a:t>и </a:t>
            </a:r>
            <a:r>
              <a:rPr spc="-5" dirty="0"/>
              <a:t>индивидуальных</a:t>
            </a:r>
            <a:r>
              <a:rPr spc="105" dirty="0"/>
              <a:t> </a:t>
            </a:r>
            <a:r>
              <a:rPr spc="-5" dirty="0"/>
              <a:t>предпринимателей</a:t>
            </a: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по </a:t>
            </a:r>
            <a:r>
              <a:rPr spc="-10" dirty="0"/>
              <a:t>поголовью </a:t>
            </a:r>
            <a:r>
              <a:rPr spc="-15" dirty="0"/>
              <a:t>крупного </a:t>
            </a:r>
            <a:r>
              <a:rPr spc="-10" dirty="0"/>
              <a:t>рогатого</a:t>
            </a:r>
            <a:r>
              <a:rPr spc="40" dirty="0"/>
              <a:t> </a:t>
            </a:r>
            <a:r>
              <a:rPr spc="-20" dirty="0"/>
              <a:t>скота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20083" y="675259"/>
            <a:ext cx="156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(на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0" dirty="0">
                <a:latin typeface="Arial"/>
                <a:cs typeface="Arial"/>
              </a:rPr>
              <a:t>июля </a:t>
            </a:r>
            <a:r>
              <a:rPr sz="1200" dirty="0">
                <a:latin typeface="Arial"/>
                <a:cs typeface="Arial"/>
              </a:rPr>
              <a:t>2016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года)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286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6607462"/>
              </p:ext>
            </p:extLst>
          </p:nvPr>
        </p:nvGraphicFramePr>
        <p:xfrm>
          <a:off x="779437" y="1065657"/>
          <a:ext cx="7644762" cy="3608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5295"/>
                <a:gridCol w="845184"/>
                <a:gridCol w="848360"/>
                <a:gridCol w="848360"/>
                <a:gridCol w="842010"/>
                <a:gridCol w="845185"/>
                <a:gridCol w="845184"/>
                <a:gridCol w="845184"/>
              </a:tblGrid>
              <a:tr h="46291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15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Число крестьянских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(фермерских)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хозяйств и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индивидуальных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160" algn="ctr">
                        <a:lnSpc>
                          <a:spcPts val="119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предпринимателей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567690">
                        <a:lnSpc>
                          <a:spcPts val="115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Поголовье крупного рогатого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скота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81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55270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всего,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единиц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95300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процентах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8890"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всего,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тыс.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голов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850"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процентах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8905" marR="108585" indent="127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общего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го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ов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9390"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одно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6839" marR="9525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озя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ство, 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голов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1290"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га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6195" marR="1587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ьх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оз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го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ди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й,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голов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6153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общего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71450" marR="149225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числа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озя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тв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числа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8905" marR="110489" indent="22860" algn="just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хозяйств,  имеющих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го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ов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е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158115">
                <a:tc gridSpan="8">
                  <a:txBody>
                    <a:bodyPr/>
                    <a:lstStyle/>
                    <a:p>
                      <a:pPr marL="12065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Хозяйства: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8115">
                <a:tc>
                  <a:txBody>
                    <a:bodyPr/>
                    <a:lstStyle/>
                    <a:p>
                      <a:pPr marL="79375">
                        <a:lnSpc>
                          <a:spcPts val="115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имеющие поголовье,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голов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3 - 5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6 -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407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11 -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1050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21 -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856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20"/>
                        </a:lnSpc>
                        <a:spcBef>
                          <a:spcPts val="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31 -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1933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20"/>
                        </a:lnSpc>
                        <a:spcBef>
                          <a:spcPts val="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51 -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100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3468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2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101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300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6431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27,6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2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301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500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3186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398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20"/>
                        </a:lnSpc>
                        <a:spcBef>
                          <a:spcPts val="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свыше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500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5840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25,0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834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52400">
                        <a:lnSpc>
                          <a:spcPts val="112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всего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353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29,3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23314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79375">
                        <a:lnSpc>
                          <a:spcPts val="1120"/>
                        </a:lnSpc>
                        <a:spcBef>
                          <a:spcPts val="3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имеющие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поголовья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851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70,7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12065">
                        <a:lnSpc>
                          <a:spcPts val="1115"/>
                        </a:lnSpc>
                        <a:spcBef>
                          <a:spcPts val="3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Итого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1204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23314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0" y="4758575"/>
            <a:ext cx="9143999" cy="384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71769" y="0"/>
            <a:ext cx="3372485" cy="225425"/>
          </a:xfrm>
          <a:custGeom>
            <a:avLst/>
            <a:gdLst/>
            <a:ahLst/>
            <a:cxnLst/>
            <a:rect l="l" t="t" r="r" b="b"/>
            <a:pathLst>
              <a:path w="3372484" h="225425">
                <a:moveTo>
                  <a:pt x="0" y="225425"/>
                </a:moveTo>
                <a:lnTo>
                  <a:pt x="3372230" y="225425"/>
                </a:lnTo>
                <a:lnTo>
                  <a:pt x="3372230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63590" y="0"/>
            <a:ext cx="32023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Поголовье </a:t>
            </a:r>
            <a:r>
              <a:rPr sz="1100" b="1" spc="-5" dirty="0">
                <a:latin typeface="Arial"/>
                <a:cs typeface="Arial"/>
              </a:rPr>
              <a:t>сельскохозяйственных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животных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" algn="ctr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Группировка </a:t>
            </a:r>
            <a:r>
              <a:rPr dirty="0"/>
              <a:t>личных </a:t>
            </a:r>
            <a:r>
              <a:rPr spc="-10" dirty="0"/>
              <a:t>подсобных</a:t>
            </a:r>
            <a:r>
              <a:rPr spc="0" dirty="0"/>
              <a:t> </a:t>
            </a:r>
            <a:r>
              <a:rPr spc="-15" dirty="0"/>
              <a:t>хозяйств</a:t>
            </a:r>
          </a:p>
          <a:p>
            <a:pPr marL="3048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по </a:t>
            </a:r>
            <a:r>
              <a:rPr spc="-10" dirty="0"/>
              <a:t>поголовью </a:t>
            </a:r>
            <a:r>
              <a:rPr spc="-15" dirty="0"/>
              <a:t>крупного </a:t>
            </a:r>
            <a:r>
              <a:rPr spc="-10" dirty="0"/>
              <a:t>рогатого</a:t>
            </a:r>
            <a:r>
              <a:rPr spc="25" dirty="0"/>
              <a:t> </a:t>
            </a:r>
            <a:r>
              <a:rPr spc="-20" dirty="0"/>
              <a:t>скота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20" y="675259"/>
            <a:ext cx="156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(на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0" dirty="0">
                <a:latin typeface="Arial"/>
                <a:cs typeface="Arial"/>
              </a:rPr>
              <a:t>июля </a:t>
            </a:r>
            <a:r>
              <a:rPr sz="1200" dirty="0">
                <a:latin typeface="Arial"/>
                <a:cs typeface="Arial"/>
              </a:rPr>
              <a:t>2016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года)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286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7366947"/>
              </p:ext>
            </p:extLst>
          </p:nvPr>
        </p:nvGraphicFramePr>
        <p:xfrm>
          <a:off x="1208062" y="1136650"/>
          <a:ext cx="6927210" cy="3356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6710"/>
                <a:gridCol w="884554"/>
                <a:gridCol w="887730"/>
                <a:gridCol w="887729"/>
                <a:gridCol w="881379"/>
                <a:gridCol w="884554"/>
                <a:gridCol w="884554"/>
              </a:tblGrid>
              <a:tr h="16383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0660">
                        <a:lnSpc>
                          <a:spcPts val="115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Число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личных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подсобных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хозяйств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07010">
                        <a:lnSpc>
                          <a:spcPts val="115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Поголовье крупного рогатого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скота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87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415"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всего,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тыс.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единиц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35305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процентах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2700"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всего,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тыс.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голов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1440"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процентах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50495" marR="126364" indent="127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общего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го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ов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1615"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одно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39065" marR="11239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озя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ство, 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голов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6153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153670" marR="129539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общего  числа  хозяйств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числа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49860" marR="128905" indent="22860" algn="just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хозяйств,  имевших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го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ов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е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210820">
                <a:tc gridSpan="7"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Хозяйства: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0515">
                <a:tc>
                  <a:txBody>
                    <a:bodyPr/>
                    <a:lstStyle/>
                    <a:p>
                      <a:pPr marL="81280" marR="214629">
                        <a:lnSpc>
                          <a:spcPts val="1200"/>
                        </a:lnSpc>
                        <a:spcBef>
                          <a:spcPts val="3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имевшие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поголовье,  голов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5176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5176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9923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30,4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19846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5797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17391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4 - 5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6063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18,6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26165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6 -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4571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32602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27,0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свыше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1095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19487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всего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32625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120667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имевшие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поголовья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162557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83,3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Итого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195182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/>
                          <a:ea typeface="Times New Roman"/>
                        </a:rPr>
                        <a:t>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120667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0" y="4719053"/>
            <a:ext cx="9143224" cy="424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71769" y="0"/>
            <a:ext cx="3372485" cy="225425"/>
          </a:xfrm>
          <a:custGeom>
            <a:avLst/>
            <a:gdLst/>
            <a:ahLst/>
            <a:cxnLst/>
            <a:rect l="l" t="t" r="r" b="b"/>
            <a:pathLst>
              <a:path w="3372484" h="225425">
                <a:moveTo>
                  <a:pt x="0" y="225425"/>
                </a:moveTo>
                <a:lnTo>
                  <a:pt x="3372230" y="225425"/>
                </a:lnTo>
                <a:lnTo>
                  <a:pt x="3372230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63590" y="0"/>
            <a:ext cx="32023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Поголовье </a:t>
            </a:r>
            <a:r>
              <a:rPr sz="1100" b="1" spc="-5" dirty="0">
                <a:latin typeface="Arial"/>
                <a:cs typeface="Arial"/>
              </a:rPr>
              <a:t>сельскохозяйственных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животных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83523"/>
            <a:ext cx="9144000" cy="35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170129"/>
            <a:ext cx="73914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6845" algn="ctr">
              <a:lnSpc>
                <a:spcPct val="100000"/>
              </a:lnSpc>
              <a:spcBef>
                <a:spcPts val="105"/>
              </a:spcBef>
            </a:pPr>
            <a:r>
              <a:rPr spc="-10" dirty="0" err="1" smtClean="0"/>
              <a:t>Обеспеченность</a:t>
            </a:r>
            <a:r>
              <a:rPr lang="ru-RU" spc="-10" dirty="0"/>
              <a:t> </a:t>
            </a:r>
            <a:r>
              <a:rPr spc="-10" dirty="0" err="1" smtClean="0"/>
              <a:t>сельскохозяйственных</a:t>
            </a:r>
            <a:r>
              <a:rPr lang="ru-RU" spc="-10" dirty="0" smtClean="0"/>
              <a:t> </a:t>
            </a:r>
            <a:r>
              <a:rPr spc="-5" dirty="0" err="1" smtClean="0"/>
              <a:t>организаций</a:t>
            </a:r>
            <a:r>
              <a:rPr lang="en-US" spc="-5" dirty="0" smtClean="0"/>
              <a:t> </a:t>
            </a:r>
            <a:br>
              <a:rPr lang="en-US" spc="-5" dirty="0" smtClean="0"/>
            </a:br>
            <a:r>
              <a:rPr lang="en-US" spc="-5" dirty="0" err="1"/>
              <a:t>c</a:t>
            </a:r>
            <a:r>
              <a:rPr spc="-10" dirty="0" err="1" smtClean="0"/>
              <a:t>ельскохозяйственной</a:t>
            </a:r>
            <a:r>
              <a:rPr lang="ru-RU" spc="-10" dirty="0" smtClean="0"/>
              <a:t> </a:t>
            </a:r>
            <a:r>
              <a:rPr spc="-10" dirty="0" err="1" smtClean="0"/>
              <a:t>техникой</a:t>
            </a:r>
            <a:endParaRPr spc="-10" dirty="0"/>
          </a:p>
        </p:txBody>
      </p:sp>
      <p:sp>
        <p:nvSpPr>
          <p:cNvPr id="18" name="object 18"/>
          <p:cNvSpPr/>
          <p:nvPr/>
        </p:nvSpPr>
        <p:spPr>
          <a:xfrm>
            <a:off x="414019" y="4195571"/>
            <a:ext cx="8280400" cy="0"/>
          </a:xfrm>
          <a:custGeom>
            <a:avLst/>
            <a:gdLst/>
            <a:ahLst/>
            <a:cxnLst/>
            <a:rect l="l" t="t" r="r" b="b"/>
            <a:pathLst>
              <a:path w="8280400">
                <a:moveTo>
                  <a:pt x="0" y="0"/>
                </a:moveTo>
                <a:lnTo>
                  <a:pt x="82798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527" y="4195571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94419" y="4195571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28800" y="590550"/>
            <a:ext cx="5486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(на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0" dirty="0" err="1">
                <a:latin typeface="Arial"/>
                <a:cs typeface="Arial"/>
              </a:rPr>
              <a:t>июля</a:t>
            </a:r>
            <a:r>
              <a:rPr sz="1200" spc="-10" dirty="0" smtClean="0">
                <a:latin typeface="Arial"/>
                <a:cs typeface="Arial"/>
              </a:rPr>
              <a:t>;</a:t>
            </a:r>
            <a:r>
              <a:rPr lang="ru-RU" sz="1200" spc="-5" dirty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посевы </a:t>
            </a:r>
            <a:r>
              <a:rPr lang="ru-RU" sz="1200" spc="-10" dirty="0">
                <a:latin typeface="Arial"/>
                <a:cs typeface="Arial"/>
              </a:rPr>
              <a:t>соответствующих </a:t>
            </a:r>
            <a:r>
              <a:rPr lang="ru-RU" sz="1200" spc="-25" dirty="0">
                <a:latin typeface="Arial"/>
                <a:cs typeface="Arial"/>
              </a:rPr>
              <a:t>культур на один трактор/комбайн</a:t>
            </a:r>
            <a:r>
              <a:rPr sz="1200" spc="-5" dirty="0" smtClean="0">
                <a:latin typeface="Arial"/>
                <a:cs typeface="Arial"/>
              </a:rPr>
              <a:t>;</a:t>
            </a:r>
            <a:r>
              <a:rPr sz="1200" spc="-40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га</a:t>
            </a:r>
            <a:r>
              <a:rPr sz="1200" spc="-5" dirty="0" smtClean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76013" y="0"/>
            <a:ext cx="4468495" cy="225425"/>
          </a:xfrm>
          <a:custGeom>
            <a:avLst/>
            <a:gdLst/>
            <a:ahLst/>
            <a:cxnLst/>
            <a:rect l="l" t="t" r="r" b="b"/>
            <a:pathLst>
              <a:path w="4468495" h="225425">
                <a:moveTo>
                  <a:pt x="0" y="225425"/>
                </a:moveTo>
                <a:lnTo>
                  <a:pt x="4467986" y="225425"/>
                </a:lnTo>
                <a:lnTo>
                  <a:pt x="4467986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17185" y="0"/>
            <a:ext cx="41478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Производственная </a:t>
            </a:r>
            <a:r>
              <a:rPr sz="1100" b="1" spc="-10" dirty="0">
                <a:latin typeface="Arial"/>
                <a:cs typeface="Arial"/>
              </a:rPr>
              <a:t>инфраструктура, </a:t>
            </a:r>
            <a:r>
              <a:rPr sz="1100" b="1" spc="-5" dirty="0">
                <a:latin typeface="Arial"/>
                <a:cs typeface="Arial"/>
              </a:rPr>
              <a:t>технические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средства</a:t>
            </a:r>
            <a:endParaRPr sz="1100">
              <a:latin typeface="Arial"/>
              <a:cs typeface="Arial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554219" y="4195571"/>
            <a:ext cx="0" cy="40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38400" y="4195571"/>
            <a:ext cx="0" cy="40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910260" y="4195571"/>
            <a:ext cx="0" cy="40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ject 29"/>
          <p:cNvSpPr txBox="1"/>
          <p:nvPr/>
        </p:nvSpPr>
        <p:spPr>
          <a:xfrm>
            <a:off x="822311" y="4235576"/>
            <a:ext cx="134010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90"/>
              </a:spcBef>
            </a:pPr>
            <a:r>
              <a:rPr sz="1000" b="1" spc="-5" dirty="0" err="1" smtClean="0">
                <a:latin typeface="Arial"/>
                <a:cs typeface="Arial"/>
              </a:rPr>
              <a:t>Тракторы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9" name="object 30"/>
          <p:cNvSpPr txBox="1"/>
          <p:nvPr/>
        </p:nvSpPr>
        <p:spPr>
          <a:xfrm>
            <a:off x="2494808" y="4235576"/>
            <a:ext cx="145059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algn="ctr">
              <a:lnSpc>
                <a:spcPct val="100000"/>
              </a:lnSpc>
              <a:spcBef>
                <a:spcPts val="95"/>
              </a:spcBef>
              <a:tabLst>
                <a:tab pos="1336675" algn="l"/>
              </a:tabLst>
            </a:pPr>
            <a:r>
              <a:rPr sz="1000" b="1" spc="-10" dirty="0" err="1" smtClean="0">
                <a:latin typeface="Arial"/>
                <a:cs typeface="Arial"/>
              </a:rPr>
              <a:t>Зерноуборочные</a:t>
            </a:r>
            <a:r>
              <a:rPr sz="1000" b="1" spc="30" dirty="0" smtClean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комбайны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0" name="object 31"/>
          <p:cNvSpPr txBox="1"/>
          <p:nvPr/>
        </p:nvSpPr>
        <p:spPr>
          <a:xfrm>
            <a:off x="4676013" y="4222293"/>
            <a:ext cx="211264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000" b="1" spc="-10" dirty="0" err="1" smtClean="0">
                <a:latin typeface="Arial"/>
                <a:cs typeface="Arial"/>
              </a:rPr>
              <a:t>Картофелеуборочные</a:t>
            </a:r>
            <a:r>
              <a:rPr sz="1000" b="1" spc="50" dirty="0" smtClean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комбайны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1" name="object 29"/>
          <p:cNvSpPr txBox="1"/>
          <p:nvPr/>
        </p:nvSpPr>
        <p:spPr>
          <a:xfrm>
            <a:off x="7162800" y="4235575"/>
            <a:ext cx="134010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90"/>
              </a:spcBef>
            </a:pPr>
            <a:r>
              <a:rPr lang="ru-RU" sz="1000" b="1" dirty="0" smtClean="0">
                <a:latin typeface="Arial"/>
                <a:cs typeface="Arial"/>
              </a:rPr>
              <a:t>Свеклоуборочные  машины</a:t>
            </a:r>
            <a:endParaRPr sz="1000" b="1" dirty="0">
              <a:latin typeface="Arial"/>
              <a:cs typeface="Arial"/>
            </a:endParaRPr>
          </a:p>
        </p:txBody>
      </p:sp>
      <p:graphicFrame>
        <p:nvGraphicFramePr>
          <p:cNvPr id="52" name="Диаграмма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720848"/>
              </p:ext>
            </p:extLst>
          </p:nvPr>
        </p:nvGraphicFramePr>
        <p:xfrm>
          <a:off x="414019" y="958267"/>
          <a:ext cx="8501381" cy="3430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62000" y="391857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29200" y="391819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91303" y="3913948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62799" y="391819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95600" y="3918195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98207" y="3913945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67400" y="391394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83149" y="391394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83523"/>
            <a:ext cx="9144000" cy="35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6379" algn="ctr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Обеспеченность </a:t>
            </a:r>
            <a:r>
              <a:rPr spc="-5" dirty="0"/>
              <a:t>крестьянских </a:t>
            </a:r>
            <a:r>
              <a:rPr spc="-10" dirty="0"/>
              <a:t>(фермерских) </a:t>
            </a:r>
            <a:r>
              <a:rPr spc="-15" dirty="0"/>
              <a:t>хозяйств </a:t>
            </a:r>
            <a:r>
              <a:rPr dirty="0"/>
              <a:t>и</a:t>
            </a:r>
            <a:r>
              <a:rPr spc="35" dirty="0"/>
              <a:t> </a:t>
            </a:r>
            <a:r>
              <a:rPr spc="-5" dirty="0"/>
              <a:t>индивидуальных</a:t>
            </a:r>
          </a:p>
          <a:p>
            <a:pPr marL="246379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предпринимателей </a:t>
            </a:r>
            <a:r>
              <a:rPr spc="-10" dirty="0"/>
              <a:t>сельскохозяйственной</a:t>
            </a:r>
            <a:r>
              <a:rPr spc="-35" dirty="0"/>
              <a:t> </a:t>
            </a:r>
            <a:r>
              <a:rPr spc="-10" dirty="0"/>
              <a:t>техникой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62415" y="599059"/>
            <a:ext cx="526669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(на 1 </a:t>
            </a:r>
            <a:r>
              <a:rPr sz="1200" spc="-10" dirty="0">
                <a:latin typeface="Arial"/>
                <a:cs typeface="Arial"/>
              </a:rPr>
              <a:t>июля; </a:t>
            </a:r>
            <a:r>
              <a:rPr sz="1200" spc="-5" dirty="0" err="1" smtClean="0">
                <a:latin typeface="Arial"/>
                <a:cs typeface="Arial"/>
              </a:rPr>
              <a:t>посев</a:t>
            </a:r>
            <a:r>
              <a:rPr lang="ru-RU" sz="1200" spc="-5" dirty="0" smtClean="0">
                <a:latin typeface="Arial"/>
                <a:cs typeface="Arial"/>
              </a:rPr>
              <a:t>ы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200" spc="-10" dirty="0" err="1">
                <a:latin typeface="Arial"/>
                <a:cs typeface="Arial"/>
              </a:rPr>
              <a:t>соответствующих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5" dirty="0" err="1" smtClean="0">
                <a:latin typeface="Arial"/>
                <a:cs typeface="Arial"/>
              </a:rPr>
              <a:t>культур</a:t>
            </a:r>
            <a:r>
              <a:rPr lang="ru-RU" sz="1200" spc="-25" dirty="0" smtClean="0">
                <a:latin typeface="Arial"/>
                <a:cs typeface="Arial"/>
              </a:rPr>
              <a:t> на один трактор</a:t>
            </a:r>
            <a:r>
              <a:rPr lang="en-US" sz="1200" spc="-25" dirty="0" smtClean="0">
                <a:latin typeface="Arial"/>
                <a:cs typeface="Arial"/>
              </a:rPr>
              <a:t>/</a:t>
            </a:r>
            <a:r>
              <a:rPr lang="ru-RU" sz="1200" spc="-25" dirty="0" smtClean="0">
                <a:latin typeface="Arial"/>
                <a:cs typeface="Arial"/>
              </a:rPr>
              <a:t>комбайн</a:t>
            </a:r>
            <a:r>
              <a:rPr sz="1200" spc="-25" dirty="0" smtClean="0">
                <a:latin typeface="Arial"/>
                <a:cs typeface="Arial"/>
              </a:rPr>
              <a:t>;</a:t>
            </a:r>
            <a:r>
              <a:rPr sz="1200" spc="100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га</a:t>
            </a:r>
            <a:r>
              <a:rPr sz="1200" spc="-5" dirty="0" smtClean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4884" y="4086432"/>
            <a:ext cx="8750935" cy="0"/>
          </a:xfrm>
          <a:custGeom>
            <a:avLst/>
            <a:gdLst/>
            <a:ahLst/>
            <a:cxnLst/>
            <a:rect l="l" t="t" r="r" b="b"/>
            <a:pathLst>
              <a:path w="8750935">
                <a:moveTo>
                  <a:pt x="0" y="0"/>
                </a:moveTo>
                <a:lnTo>
                  <a:pt x="87508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4884" y="40980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 flipH="1">
            <a:off x="2895599" y="4098034"/>
            <a:ext cx="45719" cy="45719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65692" y="40980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22311" y="4195673"/>
            <a:ext cx="134010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90"/>
              </a:spcBef>
            </a:pPr>
            <a:r>
              <a:rPr sz="1000" b="1" spc="-5" dirty="0" err="1" smtClean="0">
                <a:latin typeface="Arial"/>
                <a:cs typeface="Arial"/>
              </a:rPr>
              <a:t>Тракторы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57600" y="4186834"/>
            <a:ext cx="145059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algn="ctr">
              <a:lnSpc>
                <a:spcPct val="100000"/>
              </a:lnSpc>
              <a:spcBef>
                <a:spcPts val="95"/>
              </a:spcBef>
              <a:tabLst>
                <a:tab pos="1336675" algn="l"/>
              </a:tabLst>
            </a:pPr>
            <a:r>
              <a:rPr sz="1000" b="1" spc="-10" dirty="0" err="1" smtClean="0">
                <a:latin typeface="Arial"/>
                <a:cs typeface="Arial"/>
              </a:rPr>
              <a:t>Зерноуборочные</a:t>
            </a:r>
            <a:r>
              <a:rPr sz="1000" b="1" spc="30" dirty="0" smtClean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комбайны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72788" y="4186834"/>
            <a:ext cx="211264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000" b="1" spc="-10" dirty="0" err="1" smtClean="0">
                <a:latin typeface="Arial"/>
                <a:cs typeface="Arial"/>
              </a:rPr>
              <a:t>Картофелеуборочные</a:t>
            </a:r>
            <a:r>
              <a:rPr sz="1000" b="1" spc="50" dirty="0" smtClean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комбайны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66463" y="0"/>
            <a:ext cx="4678045" cy="225425"/>
          </a:xfrm>
          <a:custGeom>
            <a:avLst/>
            <a:gdLst/>
            <a:ahLst/>
            <a:cxnLst/>
            <a:rect l="l" t="t" r="r" b="b"/>
            <a:pathLst>
              <a:path w="4678045" h="225425">
                <a:moveTo>
                  <a:pt x="0" y="225425"/>
                </a:moveTo>
                <a:lnTo>
                  <a:pt x="4677537" y="225425"/>
                </a:lnTo>
                <a:lnTo>
                  <a:pt x="4677537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916170" y="0"/>
            <a:ext cx="41478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Производственная </a:t>
            </a:r>
            <a:r>
              <a:rPr sz="1100" b="1" spc="-10" dirty="0">
                <a:latin typeface="Arial"/>
                <a:cs typeface="Arial"/>
              </a:rPr>
              <a:t>инфраструктура, </a:t>
            </a:r>
            <a:r>
              <a:rPr sz="1100" b="1" spc="-5" dirty="0">
                <a:latin typeface="Arial"/>
                <a:cs typeface="Arial"/>
              </a:rPr>
              <a:t>технические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средства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17"/>
          <p:cNvSpPr/>
          <p:nvPr/>
        </p:nvSpPr>
        <p:spPr>
          <a:xfrm flipH="1">
            <a:off x="5943599" y="4086432"/>
            <a:ext cx="45719" cy="57322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67740574"/>
              </p:ext>
            </p:extLst>
          </p:nvPr>
        </p:nvGraphicFramePr>
        <p:xfrm>
          <a:off x="304800" y="1535508"/>
          <a:ext cx="866101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967860" y="3803538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43233" y="380943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3800" y="3799248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00163" y="378007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31211" y="380074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53918" y="379373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0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531517"/>
            <a:ext cx="9144000" cy="611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14793" y="18107"/>
            <a:ext cx="143764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sz="1100" b="1" spc="-5" dirty="0">
                <a:latin typeface="Arial"/>
                <a:cs typeface="Arial"/>
              </a:rPr>
              <a:t>Земельные</a:t>
            </a:r>
            <a:r>
              <a:rPr sz="1100" b="1" spc="-9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ресурсы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6071" y="353805"/>
            <a:ext cx="7329805" cy="47752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pc="-10" dirty="0"/>
              <a:t>Обеспеченность сельскохозяйственных </a:t>
            </a:r>
            <a:r>
              <a:rPr spc="-5" dirty="0"/>
              <a:t>организаций объектами</a:t>
            </a:r>
            <a:r>
              <a:rPr spc="-15" dirty="0"/>
              <a:t> </a:t>
            </a:r>
            <a:r>
              <a:rPr spc="-10" dirty="0"/>
              <a:t>инфраструктуры</a:t>
            </a:r>
          </a:p>
          <a:p>
            <a:pPr marL="47625" algn="ctr">
              <a:lnSpc>
                <a:spcPct val="100000"/>
              </a:lnSpc>
              <a:spcBef>
                <a:spcPts val="200"/>
              </a:spcBef>
            </a:pPr>
            <a:r>
              <a:rPr sz="1200" b="0" spc="-5" dirty="0">
                <a:latin typeface="Arial"/>
                <a:cs typeface="Arial"/>
              </a:rPr>
              <a:t>(на </a:t>
            </a:r>
            <a:r>
              <a:rPr sz="1200" b="0" dirty="0">
                <a:latin typeface="Arial"/>
                <a:cs typeface="Arial"/>
              </a:rPr>
              <a:t>1 </a:t>
            </a:r>
            <a:r>
              <a:rPr sz="1200" b="0" spc="-10" dirty="0">
                <a:latin typeface="Arial"/>
                <a:cs typeface="Arial"/>
              </a:rPr>
              <a:t>июля; </a:t>
            </a:r>
            <a:r>
              <a:rPr sz="1200" b="0" dirty="0">
                <a:latin typeface="Arial"/>
                <a:cs typeface="Arial"/>
              </a:rPr>
              <a:t>в </a:t>
            </a:r>
            <a:r>
              <a:rPr sz="1200" b="0" spc="-10" dirty="0">
                <a:latin typeface="Arial"/>
                <a:cs typeface="Arial"/>
              </a:rPr>
              <a:t>процентах </a:t>
            </a:r>
            <a:r>
              <a:rPr sz="1200" b="0" spc="-15" dirty="0">
                <a:latin typeface="Arial"/>
                <a:cs typeface="Arial"/>
              </a:rPr>
              <a:t>от </a:t>
            </a:r>
            <a:r>
              <a:rPr sz="1200" b="0" spc="-10" dirty="0">
                <a:latin typeface="Arial"/>
                <a:cs typeface="Arial"/>
              </a:rPr>
              <a:t>общего </a:t>
            </a:r>
            <a:r>
              <a:rPr sz="1200" b="0" spc="-5" dirty="0">
                <a:latin typeface="Arial"/>
                <a:cs typeface="Arial"/>
              </a:rPr>
              <a:t>числа </a:t>
            </a:r>
            <a:r>
              <a:rPr sz="1200" b="0" spc="-10" dirty="0">
                <a:latin typeface="Arial"/>
                <a:cs typeface="Arial"/>
              </a:rPr>
              <a:t>хозяйств соответствующей</a:t>
            </a:r>
            <a:r>
              <a:rPr sz="1200" b="0" spc="10" dirty="0">
                <a:latin typeface="Arial"/>
                <a:cs typeface="Arial"/>
              </a:rPr>
              <a:t> </a:t>
            </a:r>
            <a:r>
              <a:rPr sz="1200" b="0" spc="-10" dirty="0">
                <a:latin typeface="Arial"/>
                <a:cs typeface="Arial"/>
              </a:rPr>
              <a:t>категории)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66463" y="0"/>
            <a:ext cx="4678045" cy="225425"/>
          </a:xfrm>
          <a:custGeom>
            <a:avLst/>
            <a:gdLst/>
            <a:ahLst/>
            <a:cxnLst/>
            <a:rect l="l" t="t" r="r" b="b"/>
            <a:pathLst>
              <a:path w="4678045" h="225425">
                <a:moveTo>
                  <a:pt x="0" y="225425"/>
                </a:moveTo>
                <a:lnTo>
                  <a:pt x="4677537" y="225425"/>
                </a:lnTo>
                <a:lnTo>
                  <a:pt x="4677537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16170" y="0"/>
            <a:ext cx="41478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Производственная </a:t>
            </a:r>
            <a:r>
              <a:rPr sz="1100" b="1" spc="-10" dirty="0">
                <a:latin typeface="Arial"/>
                <a:cs typeface="Arial"/>
              </a:rPr>
              <a:t>инфраструктура, </a:t>
            </a:r>
            <a:r>
              <a:rPr sz="1100" b="1" spc="-5" dirty="0">
                <a:latin typeface="Arial"/>
                <a:cs typeface="Arial"/>
              </a:rPr>
              <a:t>технические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средства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4884" y="3893820"/>
            <a:ext cx="8182609" cy="0"/>
          </a:xfrm>
          <a:custGeom>
            <a:avLst/>
            <a:gdLst/>
            <a:ahLst/>
            <a:cxnLst/>
            <a:rect l="l" t="t" r="r" b="b"/>
            <a:pathLst>
              <a:path w="8182609">
                <a:moveTo>
                  <a:pt x="0" y="0"/>
                </a:moveTo>
                <a:lnTo>
                  <a:pt x="81823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4884" y="389382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51660" y="389382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88435" y="389382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25211" y="389382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60464" y="389382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97240" y="389382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05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01218" y="3943299"/>
            <a:ext cx="1261745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96520" marR="5080" indent="-84455">
              <a:lnSpc>
                <a:spcPts val="1040"/>
              </a:lnSpc>
              <a:spcBef>
                <a:spcPts val="165"/>
              </a:spcBef>
            </a:pPr>
            <a:r>
              <a:rPr sz="900" b="1" spc="-5" dirty="0">
                <a:latin typeface="Arial"/>
                <a:cs typeface="Arial"/>
              </a:rPr>
              <a:t>Подключение </a:t>
            </a:r>
            <a:r>
              <a:rPr sz="900" b="1" dirty="0">
                <a:latin typeface="Arial"/>
                <a:cs typeface="Arial"/>
              </a:rPr>
              <a:t>к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сетям  </a:t>
            </a:r>
            <a:r>
              <a:rPr sz="900" b="1" spc="-5" dirty="0">
                <a:latin typeface="Arial"/>
                <a:cs typeface="Arial"/>
              </a:rPr>
              <a:t>электроснабжения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53205" y="3943299"/>
            <a:ext cx="1504950" cy="55753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76200" marR="66675" algn="ctr">
              <a:lnSpc>
                <a:spcPts val="1040"/>
              </a:lnSpc>
              <a:spcBef>
                <a:spcPts val="165"/>
              </a:spcBef>
            </a:pPr>
            <a:r>
              <a:rPr sz="900" b="1" spc="-10" dirty="0">
                <a:latin typeface="Arial"/>
                <a:cs typeface="Arial"/>
              </a:rPr>
              <a:t>Автономные </a:t>
            </a:r>
            <a:r>
              <a:rPr sz="900" b="1" spc="-5" dirty="0">
                <a:latin typeface="Arial"/>
                <a:cs typeface="Arial"/>
              </a:rPr>
              <a:t>источники  водоснабжения</a:t>
            </a:r>
            <a:endParaRPr sz="900">
              <a:latin typeface="Arial"/>
              <a:cs typeface="Arial"/>
            </a:endParaRPr>
          </a:p>
          <a:p>
            <a:pPr marL="12700" marR="5080" algn="ctr">
              <a:lnSpc>
                <a:spcPts val="1030"/>
              </a:lnSpc>
              <a:spcBef>
                <a:spcPts val="5"/>
              </a:spcBef>
            </a:pPr>
            <a:r>
              <a:rPr sz="900" b="1" spc="-5" dirty="0">
                <a:latin typeface="Arial"/>
                <a:cs typeface="Arial"/>
              </a:rPr>
              <a:t>(собственный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водозабор,  колодец,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скважина)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11902" y="3943299"/>
            <a:ext cx="1261745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03200" marR="5080" indent="-190500">
              <a:lnSpc>
                <a:spcPts val="1040"/>
              </a:lnSpc>
              <a:spcBef>
                <a:spcPts val="165"/>
              </a:spcBef>
            </a:pPr>
            <a:r>
              <a:rPr sz="900" b="1" spc="-5" dirty="0">
                <a:latin typeface="Arial"/>
                <a:cs typeface="Arial"/>
              </a:rPr>
              <a:t>Подключение </a:t>
            </a:r>
            <a:r>
              <a:rPr sz="900" b="1" dirty="0">
                <a:latin typeface="Arial"/>
                <a:cs typeface="Arial"/>
              </a:rPr>
              <a:t>к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сетям  </a:t>
            </a:r>
            <a:r>
              <a:rPr sz="900" b="1" spc="-5" dirty="0">
                <a:latin typeface="Arial"/>
                <a:cs typeface="Arial"/>
              </a:rPr>
              <a:t>газоснабжения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34021" y="3943299"/>
            <a:ext cx="1092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Телефонная</a:t>
            </a:r>
            <a:r>
              <a:rPr sz="900" b="1" spc="-6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связь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38350" y="3956284"/>
            <a:ext cx="1450340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marR="193675" indent="-167640">
              <a:lnSpc>
                <a:spcPts val="1040"/>
              </a:lnSpc>
            </a:pPr>
            <a:r>
              <a:rPr sz="900" b="1" spc="-5" dirty="0" err="1" smtClean="0">
                <a:latin typeface="Arial"/>
                <a:cs typeface="Arial"/>
              </a:rPr>
              <a:t>Подключение</a:t>
            </a:r>
            <a:r>
              <a:rPr sz="900" b="1" spc="-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к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сетям  </a:t>
            </a:r>
            <a:r>
              <a:rPr sz="900" b="1" spc="-5" dirty="0">
                <a:latin typeface="Arial"/>
                <a:cs typeface="Arial"/>
              </a:rPr>
              <a:t>водоснабжения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47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125733"/>
              </p:ext>
            </p:extLst>
          </p:nvPr>
        </p:nvGraphicFramePr>
        <p:xfrm>
          <a:off x="123063" y="1195228"/>
          <a:ext cx="8686800" cy="268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object 46"/>
          <p:cNvSpPr txBox="1"/>
          <p:nvPr/>
        </p:nvSpPr>
        <p:spPr>
          <a:xfrm>
            <a:off x="567761" y="3524416"/>
            <a:ext cx="1074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100" b="1" spc="-5" dirty="0">
                <a:latin typeface="Arial" pitchFamily="34" charset="0"/>
                <a:cs typeface="Arial" pitchFamily="34" charset="0"/>
              </a:rPr>
              <a:t>2006	</a:t>
            </a:r>
            <a:r>
              <a:rPr lang="ru-RU" sz="1100" b="1" spc="-5" dirty="0" smtClean="0">
                <a:latin typeface="Arial" pitchFamily="34" charset="0"/>
                <a:cs typeface="Arial" pitchFamily="34" charset="0"/>
              </a:rPr>
              <a:t>   </a:t>
            </a:r>
            <a:r>
              <a:rPr sz="1100" b="1" spc="-5" dirty="0" smtClean="0">
                <a:latin typeface="Arial" pitchFamily="34" charset="0"/>
                <a:cs typeface="Arial" pitchFamily="34" charset="0"/>
              </a:rPr>
              <a:t>2016</a:t>
            </a:r>
            <a:endParaRPr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46"/>
          <p:cNvSpPr txBox="1"/>
          <p:nvPr/>
        </p:nvSpPr>
        <p:spPr>
          <a:xfrm>
            <a:off x="7259193" y="3529808"/>
            <a:ext cx="1074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100" b="1" spc="-5" dirty="0">
                <a:latin typeface="Arial" pitchFamily="34" charset="0"/>
                <a:cs typeface="Arial" pitchFamily="34" charset="0"/>
              </a:rPr>
              <a:t>2006	</a:t>
            </a:r>
            <a:r>
              <a:rPr lang="ru-RU" sz="1100" b="1" spc="-5" dirty="0" smtClean="0">
                <a:latin typeface="Arial" pitchFamily="34" charset="0"/>
                <a:cs typeface="Arial" pitchFamily="34" charset="0"/>
              </a:rPr>
              <a:t>   </a:t>
            </a:r>
            <a:r>
              <a:rPr sz="1100" b="1" spc="-5" dirty="0" smtClean="0">
                <a:latin typeface="Arial" pitchFamily="34" charset="0"/>
                <a:cs typeface="Arial" pitchFamily="34" charset="0"/>
              </a:rPr>
              <a:t>2016</a:t>
            </a:r>
            <a:endParaRPr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bject 46"/>
          <p:cNvSpPr txBox="1"/>
          <p:nvPr/>
        </p:nvSpPr>
        <p:spPr>
          <a:xfrm>
            <a:off x="3929253" y="3524416"/>
            <a:ext cx="1074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100" b="1" spc="-5" dirty="0">
                <a:latin typeface="Arial" pitchFamily="34" charset="0"/>
                <a:cs typeface="Arial" pitchFamily="34" charset="0"/>
              </a:rPr>
              <a:t>2006	</a:t>
            </a:r>
            <a:r>
              <a:rPr lang="ru-RU" sz="1100" b="1" spc="-5" dirty="0" smtClean="0">
                <a:latin typeface="Arial" pitchFamily="34" charset="0"/>
                <a:cs typeface="Arial" pitchFamily="34" charset="0"/>
              </a:rPr>
              <a:t>   </a:t>
            </a:r>
            <a:r>
              <a:rPr sz="1100" b="1" spc="-5" dirty="0" smtClean="0">
                <a:latin typeface="Arial" pitchFamily="34" charset="0"/>
                <a:cs typeface="Arial" pitchFamily="34" charset="0"/>
              </a:rPr>
              <a:t>2016</a:t>
            </a:r>
            <a:endParaRPr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ject 46"/>
          <p:cNvSpPr txBox="1"/>
          <p:nvPr/>
        </p:nvSpPr>
        <p:spPr>
          <a:xfrm>
            <a:off x="2226310" y="3525107"/>
            <a:ext cx="1074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100" b="1" spc="-5" dirty="0">
                <a:latin typeface="Arial" pitchFamily="34" charset="0"/>
                <a:cs typeface="Arial" pitchFamily="34" charset="0"/>
              </a:rPr>
              <a:t>2006	</a:t>
            </a:r>
            <a:r>
              <a:rPr lang="ru-RU" sz="1100" b="1" spc="-5" dirty="0" smtClean="0">
                <a:latin typeface="Arial" pitchFamily="34" charset="0"/>
                <a:cs typeface="Arial" pitchFamily="34" charset="0"/>
              </a:rPr>
              <a:t>   </a:t>
            </a:r>
            <a:r>
              <a:rPr sz="1100" b="1" spc="-5" dirty="0" smtClean="0">
                <a:latin typeface="Arial" pitchFamily="34" charset="0"/>
                <a:cs typeface="Arial" pitchFamily="34" charset="0"/>
              </a:rPr>
              <a:t>2016</a:t>
            </a:r>
            <a:endParaRPr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bject 46"/>
          <p:cNvSpPr txBox="1"/>
          <p:nvPr/>
        </p:nvSpPr>
        <p:spPr>
          <a:xfrm>
            <a:off x="5539965" y="3571074"/>
            <a:ext cx="1074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100" b="1" spc="-5" dirty="0">
                <a:latin typeface="Arial" pitchFamily="34" charset="0"/>
                <a:cs typeface="Arial" pitchFamily="34" charset="0"/>
              </a:rPr>
              <a:t>2006	</a:t>
            </a:r>
            <a:r>
              <a:rPr lang="ru-RU" sz="1100" b="1" spc="-5" dirty="0" smtClean="0">
                <a:latin typeface="Arial" pitchFamily="34" charset="0"/>
                <a:cs typeface="Arial" pitchFamily="34" charset="0"/>
              </a:rPr>
              <a:t>   </a:t>
            </a:r>
            <a:r>
              <a:rPr sz="1100" b="1" spc="-5" dirty="0" smtClean="0">
                <a:latin typeface="Arial" pitchFamily="34" charset="0"/>
                <a:cs typeface="Arial" pitchFamily="34" charset="0"/>
              </a:rPr>
              <a:t>2016</a:t>
            </a:r>
            <a:endParaRPr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4353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552950"/>
            <a:ext cx="9144000" cy="590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8783" y="169926"/>
            <a:ext cx="6586855" cy="661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Обеспеченность </a:t>
            </a:r>
            <a:r>
              <a:rPr spc="-5" dirty="0"/>
              <a:t>крестьянских </a:t>
            </a:r>
            <a:r>
              <a:rPr spc="-10" dirty="0"/>
              <a:t>(фермерских) </a:t>
            </a:r>
            <a:r>
              <a:rPr spc="-15" dirty="0"/>
              <a:t>хозяйств </a:t>
            </a:r>
            <a:r>
              <a:rPr dirty="0"/>
              <a:t>и </a:t>
            </a:r>
            <a:r>
              <a:rPr spc="-10" dirty="0"/>
              <a:t>индивидуальных  </a:t>
            </a:r>
            <a:r>
              <a:rPr spc="-5" dirty="0"/>
              <a:t>предпринимателей объектами</a:t>
            </a:r>
            <a:r>
              <a:rPr spc="-20" dirty="0"/>
              <a:t> </a:t>
            </a:r>
            <a:r>
              <a:rPr spc="-10" dirty="0"/>
              <a:t>инфраструктуры</a:t>
            </a:r>
          </a:p>
          <a:p>
            <a:pPr marL="48895" algn="ctr">
              <a:lnSpc>
                <a:spcPct val="100000"/>
              </a:lnSpc>
              <a:spcBef>
                <a:spcPts val="200"/>
              </a:spcBef>
            </a:pPr>
            <a:r>
              <a:rPr sz="1200" b="0" spc="-5" dirty="0">
                <a:latin typeface="Arial"/>
                <a:cs typeface="Arial"/>
              </a:rPr>
              <a:t>(на </a:t>
            </a:r>
            <a:r>
              <a:rPr sz="1200" b="0" dirty="0">
                <a:latin typeface="Arial"/>
                <a:cs typeface="Arial"/>
              </a:rPr>
              <a:t>1 </a:t>
            </a:r>
            <a:r>
              <a:rPr sz="1200" b="0" spc="-10" dirty="0">
                <a:latin typeface="Arial"/>
                <a:cs typeface="Arial"/>
              </a:rPr>
              <a:t>июля; </a:t>
            </a:r>
            <a:r>
              <a:rPr sz="1200" b="0" dirty="0">
                <a:latin typeface="Arial"/>
                <a:cs typeface="Arial"/>
              </a:rPr>
              <a:t>в </a:t>
            </a:r>
            <a:r>
              <a:rPr sz="1200" b="0" spc="-10" dirty="0">
                <a:latin typeface="Arial"/>
                <a:cs typeface="Arial"/>
              </a:rPr>
              <a:t>процентах </a:t>
            </a:r>
            <a:r>
              <a:rPr sz="1200" b="0" spc="-15" dirty="0">
                <a:latin typeface="Arial"/>
                <a:cs typeface="Arial"/>
              </a:rPr>
              <a:t>от </a:t>
            </a:r>
            <a:r>
              <a:rPr sz="1200" b="0" spc="-10" dirty="0">
                <a:latin typeface="Arial"/>
                <a:cs typeface="Arial"/>
              </a:rPr>
              <a:t>общего </a:t>
            </a:r>
            <a:r>
              <a:rPr sz="1200" b="0" spc="-5" dirty="0">
                <a:latin typeface="Arial"/>
                <a:cs typeface="Arial"/>
              </a:rPr>
              <a:t>числа </a:t>
            </a:r>
            <a:r>
              <a:rPr sz="1200" b="0" spc="-10" dirty="0">
                <a:latin typeface="Arial"/>
                <a:cs typeface="Arial"/>
              </a:rPr>
              <a:t>хозяйств соответствующей</a:t>
            </a:r>
            <a:r>
              <a:rPr sz="1200" b="0" spc="50" dirty="0">
                <a:latin typeface="Arial"/>
                <a:cs typeface="Arial"/>
              </a:rPr>
              <a:t> </a:t>
            </a:r>
            <a:r>
              <a:rPr sz="1200" b="0" spc="-10" dirty="0">
                <a:latin typeface="Arial"/>
                <a:cs typeface="Arial"/>
              </a:rPr>
              <a:t>категории)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6800" y="3956952"/>
            <a:ext cx="1261745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95885" marR="5080" indent="-83820">
              <a:lnSpc>
                <a:spcPts val="1040"/>
              </a:lnSpc>
              <a:spcBef>
                <a:spcPts val="165"/>
              </a:spcBef>
            </a:pPr>
            <a:r>
              <a:rPr sz="900" b="1" spc="-5" dirty="0">
                <a:latin typeface="Arial"/>
                <a:cs typeface="Arial"/>
              </a:rPr>
              <a:t>Подключение </a:t>
            </a:r>
            <a:r>
              <a:rPr sz="900" b="1" dirty="0">
                <a:latin typeface="Arial"/>
                <a:cs typeface="Arial"/>
              </a:rPr>
              <a:t>к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сетям  </a:t>
            </a:r>
            <a:r>
              <a:rPr sz="900" b="1" spc="-5" dirty="0">
                <a:latin typeface="Arial"/>
                <a:cs typeface="Arial"/>
              </a:rPr>
              <a:t>электроснабжения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14600" y="3956952"/>
            <a:ext cx="1261745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80340" marR="5080" indent="-167640">
              <a:lnSpc>
                <a:spcPts val="1040"/>
              </a:lnSpc>
              <a:spcBef>
                <a:spcPts val="165"/>
              </a:spcBef>
            </a:pPr>
            <a:r>
              <a:rPr sz="900" b="1" spc="-5" dirty="0">
                <a:latin typeface="Arial"/>
                <a:cs typeface="Arial"/>
              </a:rPr>
              <a:t>Подключение </a:t>
            </a:r>
            <a:r>
              <a:rPr sz="900" b="1" dirty="0">
                <a:latin typeface="Arial"/>
                <a:cs typeface="Arial"/>
              </a:rPr>
              <a:t>к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сетям  </a:t>
            </a:r>
            <a:r>
              <a:rPr sz="900" b="1" spc="-5" dirty="0">
                <a:latin typeface="Arial"/>
                <a:cs typeface="Arial"/>
              </a:rPr>
              <a:t>водоснабжения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17807" y="4089667"/>
            <a:ext cx="1504950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260">
              <a:lnSpc>
                <a:spcPts val="1055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водоснабжения</a:t>
            </a:r>
            <a:endParaRPr sz="900" dirty="0">
              <a:latin typeface="Arial"/>
              <a:cs typeface="Arial"/>
            </a:endParaRPr>
          </a:p>
          <a:p>
            <a:pPr marL="12065" marR="5080" algn="ctr">
              <a:lnSpc>
                <a:spcPts val="1030"/>
              </a:lnSpc>
              <a:spcBef>
                <a:spcPts val="50"/>
              </a:spcBef>
            </a:pPr>
            <a:r>
              <a:rPr sz="900" b="1" spc="-5" dirty="0">
                <a:latin typeface="Arial"/>
                <a:cs typeface="Arial"/>
              </a:rPr>
              <a:t>(собственный</a:t>
            </a:r>
            <a:r>
              <a:rPr sz="900" b="1" spc="-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водозабор,  колодец,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скважина)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5523" y="3956952"/>
            <a:ext cx="28003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1305" algn="l"/>
              </a:tabLst>
            </a:pPr>
            <a:r>
              <a:rPr sz="900" b="1" spc="-10" dirty="0">
                <a:latin typeface="Arial"/>
                <a:cs typeface="Arial"/>
              </a:rPr>
              <a:t>Автономные</a:t>
            </a:r>
            <a:r>
              <a:rPr sz="900" b="1" spc="6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источники	Подключение </a:t>
            </a:r>
            <a:r>
              <a:rPr sz="900" b="1" dirty="0">
                <a:latin typeface="Arial"/>
                <a:cs typeface="Arial"/>
              </a:rPr>
              <a:t>к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сетям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95009" y="4089667"/>
            <a:ext cx="881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газоснабжения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71181" y="4009450"/>
            <a:ext cx="1092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Телефонная</a:t>
            </a:r>
            <a:r>
              <a:rPr sz="900" b="1" spc="-6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связь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466463" y="0"/>
            <a:ext cx="4678045" cy="225425"/>
          </a:xfrm>
          <a:custGeom>
            <a:avLst/>
            <a:gdLst/>
            <a:ahLst/>
            <a:cxnLst/>
            <a:rect l="l" t="t" r="r" b="b"/>
            <a:pathLst>
              <a:path w="4678045" h="225425">
                <a:moveTo>
                  <a:pt x="0" y="225425"/>
                </a:moveTo>
                <a:lnTo>
                  <a:pt x="4677537" y="225425"/>
                </a:lnTo>
                <a:lnTo>
                  <a:pt x="4677537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916170" y="0"/>
            <a:ext cx="41478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Производственная </a:t>
            </a:r>
            <a:r>
              <a:rPr sz="1100" b="1" spc="-10" dirty="0">
                <a:latin typeface="Arial"/>
                <a:cs typeface="Arial"/>
              </a:rPr>
              <a:t>инфраструктура, </a:t>
            </a:r>
            <a:r>
              <a:rPr sz="1100" b="1" spc="-5" dirty="0">
                <a:latin typeface="Arial"/>
                <a:cs typeface="Arial"/>
              </a:rPr>
              <a:t>технические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средства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18"/>
          <p:cNvSpPr/>
          <p:nvPr/>
        </p:nvSpPr>
        <p:spPr>
          <a:xfrm>
            <a:off x="214884" y="3893820"/>
            <a:ext cx="8182609" cy="0"/>
          </a:xfrm>
          <a:custGeom>
            <a:avLst/>
            <a:gdLst/>
            <a:ahLst/>
            <a:cxnLst/>
            <a:rect l="l" t="t" r="r" b="b"/>
            <a:pathLst>
              <a:path w="8182609">
                <a:moveTo>
                  <a:pt x="0" y="0"/>
                </a:moveTo>
                <a:lnTo>
                  <a:pt x="81823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9651810"/>
              </p:ext>
            </p:extLst>
          </p:nvPr>
        </p:nvGraphicFramePr>
        <p:xfrm>
          <a:off x="685800" y="1197671"/>
          <a:ext cx="79999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object 46"/>
          <p:cNvSpPr txBox="1"/>
          <p:nvPr/>
        </p:nvSpPr>
        <p:spPr>
          <a:xfrm>
            <a:off x="4101149" y="3615466"/>
            <a:ext cx="1074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100" b="1" spc="-5" dirty="0">
                <a:latin typeface="Arial" pitchFamily="34" charset="0"/>
                <a:cs typeface="Arial" pitchFamily="34" charset="0"/>
              </a:rPr>
              <a:t>2006	</a:t>
            </a:r>
            <a:r>
              <a:rPr lang="ru-RU" sz="1100" b="1" spc="-5" dirty="0" smtClean="0">
                <a:latin typeface="Arial" pitchFamily="34" charset="0"/>
                <a:cs typeface="Arial" pitchFamily="34" charset="0"/>
              </a:rPr>
              <a:t>   </a:t>
            </a:r>
            <a:r>
              <a:rPr sz="1100" b="1" spc="-5" dirty="0" smtClean="0">
                <a:latin typeface="Arial" pitchFamily="34" charset="0"/>
                <a:cs typeface="Arial" pitchFamily="34" charset="0"/>
              </a:rPr>
              <a:t>2016</a:t>
            </a:r>
            <a:endParaRPr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08262" y="3599055"/>
            <a:ext cx="1074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100" b="1" spc="-5" dirty="0">
                <a:latin typeface="Arial" pitchFamily="34" charset="0"/>
                <a:cs typeface="Arial" pitchFamily="34" charset="0"/>
              </a:rPr>
              <a:t>2006	</a:t>
            </a:r>
            <a:r>
              <a:rPr lang="ru-RU" sz="1100" b="1" spc="-5" dirty="0" smtClean="0">
                <a:latin typeface="Arial" pitchFamily="34" charset="0"/>
                <a:cs typeface="Arial" pitchFamily="34" charset="0"/>
              </a:rPr>
              <a:t>   </a:t>
            </a:r>
            <a:r>
              <a:rPr sz="1100" b="1" spc="-5" dirty="0" smtClean="0">
                <a:latin typeface="Arial" pitchFamily="34" charset="0"/>
                <a:cs typeface="Arial" pitchFamily="34" charset="0"/>
              </a:rPr>
              <a:t>2016</a:t>
            </a:r>
            <a:endParaRPr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46"/>
          <p:cNvSpPr txBox="1"/>
          <p:nvPr/>
        </p:nvSpPr>
        <p:spPr>
          <a:xfrm>
            <a:off x="1066800" y="3592541"/>
            <a:ext cx="1074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100" b="1" spc="-5" dirty="0">
                <a:latin typeface="Arial" pitchFamily="34" charset="0"/>
                <a:cs typeface="Arial" pitchFamily="34" charset="0"/>
              </a:rPr>
              <a:t>2006	</a:t>
            </a:r>
            <a:r>
              <a:rPr lang="ru-RU" sz="1100" b="1" spc="-5" dirty="0" smtClean="0">
                <a:latin typeface="Arial" pitchFamily="34" charset="0"/>
                <a:cs typeface="Arial" pitchFamily="34" charset="0"/>
              </a:rPr>
              <a:t>   </a:t>
            </a:r>
            <a:r>
              <a:rPr sz="1100" b="1" spc="-5" dirty="0" smtClean="0">
                <a:latin typeface="Arial" pitchFamily="34" charset="0"/>
                <a:cs typeface="Arial" pitchFamily="34" charset="0"/>
              </a:rPr>
              <a:t>2016</a:t>
            </a:r>
            <a:endParaRPr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bject 46"/>
          <p:cNvSpPr txBox="1"/>
          <p:nvPr/>
        </p:nvSpPr>
        <p:spPr>
          <a:xfrm>
            <a:off x="5698489" y="3592540"/>
            <a:ext cx="1074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100" b="1" spc="-5" dirty="0">
                <a:latin typeface="Arial" pitchFamily="34" charset="0"/>
                <a:cs typeface="Arial" pitchFamily="34" charset="0"/>
              </a:rPr>
              <a:t>2006	</a:t>
            </a:r>
            <a:r>
              <a:rPr lang="ru-RU" sz="1100" b="1" spc="-5" dirty="0" smtClean="0">
                <a:latin typeface="Arial" pitchFamily="34" charset="0"/>
                <a:cs typeface="Arial" pitchFamily="34" charset="0"/>
              </a:rPr>
              <a:t>   </a:t>
            </a:r>
            <a:r>
              <a:rPr sz="1100" b="1" spc="-5" dirty="0" smtClean="0">
                <a:latin typeface="Arial" pitchFamily="34" charset="0"/>
                <a:cs typeface="Arial" pitchFamily="34" charset="0"/>
              </a:rPr>
              <a:t>2016</a:t>
            </a:r>
            <a:endParaRPr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46"/>
          <p:cNvSpPr txBox="1"/>
          <p:nvPr/>
        </p:nvSpPr>
        <p:spPr>
          <a:xfrm>
            <a:off x="7180071" y="3615466"/>
            <a:ext cx="1074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100" b="1" spc="-5" dirty="0">
                <a:latin typeface="Arial" pitchFamily="34" charset="0"/>
                <a:cs typeface="Arial" pitchFamily="34" charset="0"/>
              </a:rPr>
              <a:t>2006	</a:t>
            </a:r>
            <a:r>
              <a:rPr lang="ru-RU" sz="1100" b="1" spc="-5" dirty="0" smtClean="0">
                <a:latin typeface="Arial" pitchFamily="34" charset="0"/>
                <a:cs typeface="Arial" pitchFamily="34" charset="0"/>
              </a:rPr>
              <a:t>   </a:t>
            </a:r>
            <a:r>
              <a:rPr sz="1100" b="1" spc="-5" dirty="0" smtClean="0">
                <a:latin typeface="Arial" pitchFamily="34" charset="0"/>
                <a:cs typeface="Arial" pitchFamily="34" charset="0"/>
              </a:rPr>
              <a:t>2016</a:t>
            </a:r>
            <a:endParaRPr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55560" y="0"/>
            <a:ext cx="18611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Число объектов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переписи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287" y="142798"/>
            <a:ext cx="534352" cy="537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857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783523"/>
            <a:ext cx="9144000" cy="35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5261" y="296922"/>
            <a:ext cx="705347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0090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Число </a:t>
            </a:r>
            <a:r>
              <a:rPr spc="-10" dirty="0" err="1"/>
              <a:t>сельскохозяйственных</a:t>
            </a:r>
            <a:r>
              <a:rPr spc="330" dirty="0"/>
              <a:t> </a:t>
            </a:r>
            <a:r>
              <a:rPr spc="-10" dirty="0" err="1" smtClean="0"/>
              <a:t>производителей</a:t>
            </a:r>
            <a:endParaRPr spc="-10" dirty="0"/>
          </a:p>
        </p:txBody>
      </p:sp>
      <p:sp>
        <p:nvSpPr>
          <p:cNvPr id="13" name="object 13"/>
          <p:cNvSpPr/>
          <p:nvPr/>
        </p:nvSpPr>
        <p:spPr>
          <a:xfrm>
            <a:off x="2035175" y="3302368"/>
            <a:ext cx="494030" cy="899794"/>
          </a:xfrm>
          <a:custGeom>
            <a:avLst/>
            <a:gdLst/>
            <a:ahLst/>
            <a:cxnLst/>
            <a:rect l="l" t="t" r="r" b="b"/>
            <a:pathLst>
              <a:path w="494030" h="899795">
                <a:moveTo>
                  <a:pt x="0" y="899604"/>
                </a:moveTo>
                <a:lnTo>
                  <a:pt x="493687" y="899604"/>
                </a:lnTo>
                <a:lnTo>
                  <a:pt x="493687" y="0"/>
                </a:lnTo>
                <a:lnTo>
                  <a:pt x="0" y="0"/>
                </a:lnTo>
                <a:lnTo>
                  <a:pt x="0" y="899604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66846" y="2782620"/>
            <a:ext cx="494030" cy="1419860"/>
          </a:xfrm>
          <a:custGeom>
            <a:avLst/>
            <a:gdLst/>
            <a:ahLst/>
            <a:cxnLst/>
            <a:rect l="l" t="t" r="r" b="b"/>
            <a:pathLst>
              <a:path w="494029" h="1419860">
                <a:moveTo>
                  <a:pt x="0" y="1419352"/>
                </a:moveTo>
                <a:lnTo>
                  <a:pt x="493699" y="1419352"/>
                </a:lnTo>
                <a:lnTo>
                  <a:pt x="493699" y="0"/>
                </a:lnTo>
                <a:lnTo>
                  <a:pt x="0" y="0"/>
                </a:lnTo>
                <a:lnTo>
                  <a:pt x="0" y="141935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61985" y="2310561"/>
            <a:ext cx="494030" cy="1891664"/>
          </a:xfrm>
          <a:custGeom>
            <a:avLst/>
            <a:gdLst/>
            <a:ahLst/>
            <a:cxnLst/>
            <a:rect l="l" t="t" r="r" b="b"/>
            <a:pathLst>
              <a:path w="494029" h="1891664">
                <a:moveTo>
                  <a:pt x="0" y="1891411"/>
                </a:moveTo>
                <a:lnTo>
                  <a:pt x="493699" y="1891411"/>
                </a:lnTo>
                <a:lnTo>
                  <a:pt x="493699" y="0"/>
                </a:lnTo>
                <a:lnTo>
                  <a:pt x="0" y="0"/>
                </a:lnTo>
                <a:lnTo>
                  <a:pt x="0" y="1891411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9783" y="4201667"/>
            <a:ext cx="7158355" cy="0"/>
          </a:xfrm>
          <a:custGeom>
            <a:avLst/>
            <a:gdLst/>
            <a:ahLst/>
            <a:cxnLst/>
            <a:rect l="l" t="t" r="r" b="b"/>
            <a:pathLst>
              <a:path w="7158355">
                <a:moveTo>
                  <a:pt x="0" y="0"/>
                </a:moveTo>
                <a:lnTo>
                  <a:pt x="71582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613653" y="4384649"/>
            <a:ext cx="1434465" cy="4248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91440">
              <a:lnSpc>
                <a:spcPts val="1030"/>
              </a:lnSpc>
              <a:spcBef>
                <a:spcPts val="175"/>
              </a:spcBef>
            </a:pPr>
            <a:r>
              <a:rPr sz="900" b="1" spc="-5" dirty="0">
                <a:latin typeface="Arial"/>
                <a:cs typeface="Arial"/>
              </a:rPr>
              <a:t>Личные подсобные </a:t>
            </a:r>
            <a:r>
              <a:rPr sz="900" b="1" dirty="0">
                <a:latin typeface="Arial"/>
                <a:cs typeface="Arial"/>
              </a:rPr>
              <a:t>и  </a:t>
            </a:r>
            <a:r>
              <a:rPr sz="900" b="1" spc="-10" dirty="0">
                <a:latin typeface="Arial"/>
                <a:cs typeface="Arial"/>
              </a:rPr>
              <a:t>другие</a:t>
            </a:r>
            <a:r>
              <a:rPr sz="900" b="1" spc="-4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индивидуальные</a:t>
            </a:r>
            <a:endParaRPr sz="900">
              <a:latin typeface="Arial"/>
              <a:cs typeface="Arial"/>
            </a:endParaRPr>
          </a:p>
          <a:p>
            <a:pPr marL="175260">
              <a:lnSpc>
                <a:spcPts val="1010"/>
              </a:lnSpc>
            </a:pPr>
            <a:r>
              <a:rPr sz="900" b="1" spc="-5" dirty="0">
                <a:latin typeface="Arial"/>
                <a:cs typeface="Arial"/>
              </a:rPr>
              <a:t>хозяйства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граждан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43660" y="4007002"/>
            <a:ext cx="1383030" cy="671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95"/>
              </a:spcBef>
              <a:tabLst>
                <a:tab pos="852805" algn="l"/>
              </a:tabLst>
            </a:pPr>
            <a:r>
              <a:rPr sz="1000" b="1" spc="-10" dirty="0">
                <a:latin typeface="Arial"/>
                <a:cs typeface="Arial"/>
              </a:rPr>
              <a:t>2006	2016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ts val="1030"/>
              </a:lnSpc>
              <a:spcBef>
                <a:spcPts val="5"/>
              </a:spcBef>
            </a:pPr>
            <a:r>
              <a:rPr sz="900" b="1" spc="-5" dirty="0">
                <a:latin typeface="Arial"/>
                <a:cs typeface="Arial"/>
              </a:rPr>
              <a:t>Се</a:t>
            </a:r>
            <a:r>
              <a:rPr sz="900" b="1" spc="0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ьс</a:t>
            </a:r>
            <a:r>
              <a:rPr sz="900" b="1" spc="0" dirty="0">
                <a:latin typeface="Arial"/>
                <a:cs typeface="Arial"/>
              </a:rPr>
              <a:t>к</a:t>
            </a:r>
            <a:r>
              <a:rPr sz="900" b="1" dirty="0">
                <a:latin typeface="Arial"/>
                <a:cs typeface="Arial"/>
              </a:rPr>
              <a:t>охозяйс</a:t>
            </a:r>
            <a:r>
              <a:rPr sz="900" b="1" spc="-3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вен</a:t>
            </a:r>
            <a:r>
              <a:rPr sz="900" b="1" spc="-10" dirty="0">
                <a:latin typeface="Arial"/>
                <a:cs typeface="Arial"/>
              </a:rPr>
              <a:t>н</a:t>
            </a:r>
            <a:r>
              <a:rPr sz="900" b="1" dirty="0">
                <a:latin typeface="Arial"/>
                <a:cs typeface="Arial"/>
              </a:rPr>
              <a:t>ые  </a:t>
            </a:r>
            <a:r>
              <a:rPr sz="900" b="1" spc="-5" dirty="0">
                <a:latin typeface="Arial"/>
                <a:cs typeface="Arial"/>
              </a:rPr>
              <a:t>организации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42945" y="4007002"/>
            <a:ext cx="1416685" cy="671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4615" algn="ctr">
              <a:lnSpc>
                <a:spcPct val="100000"/>
              </a:lnSpc>
              <a:spcBef>
                <a:spcPts val="95"/>
              </a:spcBef>
              <a:tabLst>
                <a:tab pos="588010" algn="l"/>
              </a:tabLst>
            </a:pPr>
            <a:r>
              <a:rPr sz="1000" b="1" spc="-10" dirty="0">
                <a:latin typeface="Arial"/>
                <a:cs typeface="Arial"/>
              </a:rPr>
              <a:t>2006	2016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ts val="1055"/>
              </a:lnSpc>
            </a:pPr>
            <a:r>
              <a:rPr sz="900" b="1" spc="-5" dirty="0">
                <a:latin typeface="Arial"/>
                <a:cs typeface="Arial"/>
              </a:rPr>
              <a:t>Крестьянские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55"/>
              </a:lnSpc>
            </a:pPr>
            <a:r>
              <a:rPr sz="900" b="1" spc="-5" dirty="0">
                <a:latin typeface="Arial"/>
                <a:cs typeface="Arial"/>
              </a:rPr>
              <a:t>(фермерские)</a:t>
            </a:r>
            <a:r>
              <a:rPr sz="900" b="1" spc="-4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хозяйства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70578" y="4007002"/>
            <a:ext cx="1055370" cy="671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95"/>
              </a:spcBef>
              <a:tabLst>
                <a:tab pos="653415" algn="l"/>
              </a:tabLst>
            </a:pPr>
            <a:r>
              <a:rPr sz="1000" b="1" spc="-10" dirty="0">
                <a:latin typeface="Arial"/>
                <a:cs typeface="Arial"/>
              </a:rPr>
              <a:t>2006	2016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12065" marR="5080" indent="-635" algn="ctr">
              <a:lnSpc>
                <a:spcPts val="1030"/>
              </a:lnSpc>
              <a:spcBef>
                <a:spcPts val="5"/>
              </a:spcBef>
            </a:pPr>
            <a:r>
              <a:rPr sz="900" b="1" dirty="0">
                <a:latin typeface="Arial"/>
                <a:cs typeface="Arial"/>
              </a:rPr>
              <a:t>Индив</a:t>
            </a:r>
            <a:r>
              <a:rPr sz="900" b="1" spc="-5" dirty="0">
                <a:latin typeface="Arial"/>
                <a:cs typeface="Arial"/>
              </a:rPr>
              <a:t>и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45" dirty="0">
                <a:latin typeface="Arial"/>
                <a:cs typeface="Arial"/>
              </a:rPr>
              <a:t>у</a:t>
            </a:r>
            <a:r>
              <a:rPr sz="900" b="1" dirty="0">
                <a:latin typeface="Arial"/>
                <a:cs typeface="Arial"/>
              </a:rPr>
              <a:t>аль</a:t>
            </a:r>
            <a:r>
              <a:rPr sz="900" b="1" spc="-10" dirty="0">
                <a:latin typeface="Arial"/>
                <a:cs typeface="Arial"/>
              </a:rPr>
              <a:t>н</a:t>
            </a:r>
            <a:r>
              <a:rPr sz="900" b="1" dirty="0">
                <a:latin typeface="Arial"/>
                <a:cs typeface="Arial"/>
              </a:rPr>
              <a:t>ые  </a:t>
            </a:r>
            <a:r>
              <a:rPr sz="900" b="1" spc="-5" dirty="0">
                <a:latin typeface="Arial"/>
                <a:cs typeface="Arial"/>
              </a:rPr>
              <a:t>п</a:t>
            </a:r>
            <a:r>
              <a:rPr sz="900" b="1" dirty="0">
                <a:latin typeface="Arial"/>
                <a:cs typeface="Arial"/>
              </a:rPr>
              <a:t>ред</a:t>
            </a:r>
            <a:r>
              <a:rPr sz="900" b="1" spc="-5" dirty="0">
                <a:latin typeface="Arial"/>
                <a:cs typeface="Arial"/>
              </a:rPr>
              <a:t>п</a:t>
            </a:r>
            <a:r>
              <a:rPr sz="900" b="1" dirty="0">
                <a:latin typeface="Arial"/>
                <a:cs typeface="Arial"/>
              </a:rPr>
              <a:t>ри</a:t>
            </a:r>
            <a:r>
              <a:rPr sz="900" b="1" spc="-5" dirty="0">
                <a:latin typeface="Arial"/>
                <a:cs typeface="Arial"/>
              </a:rPr>
              <a:t>н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-10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-3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ели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60617" y="4007002"/>
            <a:ext cx="7975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503555" algn="l"/>
              </a:tabLst>
            </a:pPr>
            <a:r>
              <a:rPr sz="1000" b="1" spc="-10" dirty="0">
                <a:latin typeface="Arial"/>
                <a:cs typeface="Arial"/>
              </a:rPr>
              <a:t>200</a:t>
            </a:r>
            <a:r>
              <a:rPr sz="1000" b="1" spc="-5" dirty="0">
                <a:latin typeface="Arial"/>
                <a:cs typeface="Arial"/>
              </a:rPr>
              <a:t>6</a:t>
            </a:r>
            <a:r>
              <a:rPr sz="1000" b="1" dirty="0">
                <a:latin typeface="Arial"/>
                <a:cs typeface="Arial"/>
              </a:rPr>
              <a:t>	</a:t>
            </a:r>
            <a:r>
              <a:rPr sz="1000" b="1" spc="-10" dirty="0">
                <a:latin typeface="Arial"/>
                <a:cs typeface="Arial"/>
              </a:rPr>
              <a:t>2016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15682" y="4007002"/>
            <a:ext cx="1294765" cy="671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" algn="ctr">
              <a:lnSpc>
                <a:spcPct val="100000"/>
              </a:lnSpc>
              <a:spcBef>
                <a:spcPts val="95"/>
              </a:spcBef>
              <a:tabLst>
                <a:tab pos="490855" algn="l"/>
              </a:tabLst>
            </a:pPr>
            <a:r>
              <a:rPr sz="1000" b="1" spc="-10" dirty="0">
                <a:latin typeface="Arial"/>
                <a:cs typeface="Arial"/>
              </a:rPr>
              <a:t>2006	2016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ts val="1055"/>
              </a:lnSpc>
            </a:pPr>
            <a:r>
              <a:rPr sz="900" b="1" spc="-5" dirty="0">
                <a:latin typeface="Arial"/>
                <a:cs typeface="Arial"/>
              </a:rPr>
              <a:t>Некоммерческие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55"/>
              </a:lnSpc>
            </a:pPr>
            <a:r>
              <a:rPr sz="900" b="1" spc="-5" dirty="0">
                <a:latin typeface="Arial"/>
                <a:cs typeface="Arial"/>
              </a:rPr>
              <a:t>объединения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граждан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67839249"/>
              </p:ext>
            </p:extLst>
          </p:nvPr>
        </p:nvGraphicFramePr>
        <p:xfrm>
          <a:off x="1233487" y="954881"/>
          <a:ext cx="7453313" cy="3229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568381" y="3010172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1100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84493" y="1717016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3162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012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59977"/>
            <a:ext cx="9144000" cy="48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14793" y="18107"/>
            <a:ext cx="143764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sz="1100" b="1" spc="-5" dirty="0">
                <a:latin typeface="Arial"/>
                <a:cs typeface="Arial"/>
              </a:rPr>
              <a:t>Земельные</a:t>
            </a:r>
            <a:r>
              <a:rPr sz="1100" b="1" spc="-9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ресурсы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6810" marR="5080" indent="-19939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Обеспеченность </a:t>
            </a:r>
            <a:r>
              <a:rPr spc="-5" dirty="0"/>
              <a:t>личных </a:t>
            </a:r>
            <a:r>
              <a:rPr spc="-10" dirty="0"/>
              <a:t>подсобных </a:t>
            </a:r>
            <a:r>
              <a:rPr dirty="0"/>
              <a:t>и </a:t>
            </a:r>
            <a:r>
              <a:rPr spc="-15" dirty="0"/>
              <a:t>других </a:t>
            </a:r>
            <a:r>
              <a:rPr spc="-5" dirty="0"/>
              <a:t>индивидуальных </a:t>
            </a:r>
            <a:r>
              <a:rPr spc="-15" dirty="0"/>
              <a:t>хозяйств  </a:t>
            </a:r>
            <a:r>
              <a:rPr spc="-5" dirty="0"/>
              <a:t>объектами</a:t>
            </a:r>
            <a:r>
              <a:rPr spc="-10" dirty="0"/>
              <a:t> инфраструктуры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75535" y="579501"/>
            <a:ext cx="5678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(на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0" dirty="0">
                <a:latin typeface="Arial"/>
                <a:cs typeface="Arial"/>
              </a:rPr>
              <a:t>июля;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процентах </a:t>
            </a:r>
            <a:r>
              <a:rPr sz="1200" spc="-10" dirty="0">
                <a:latin typeface="Arial"/>
                <a:cs typeface="Arial"/>
              </a:rPr>
              <a:t>от общего </a:t>
            </a:r>
            <a:r>
              <a:rPr sz="1200" spc="-5" dirty="0">
                <a:latin typeface="Arial"/>
                <a:cs typeface="Arial"/>
              </a:rPr>
              <a:t>числа </a:t>
            </a:r>
            <a:r>
              <a:rPr sz="1200" spc="-10" dirty="0">
                <a:latin typeface="Arial"/>
                <a:cs typeface="Arial"/>
              </a:rPr>
              <a:t>хозяйств соответствующей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категории)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66463" y="0"/>
            <a:ext cx="4678045" cy="225425"/>
          </a:xfrm>
          <a:custGeom>
            <a:avLst/>
            <a:gdLst/>
            <a:ahLst/>
            <a:cxnLst/>
            <a:rect l="l" t="t" r="r" b="b"/>
            <a:pathLst>
              <a:path w="4678045" h="225425">
                <a:moveTo>
                  <a:pt x="0" y="225425"/>
                </a:moveTo>
                <a:lnTo>
                  <a:pt x="4677537" y="225425"/>
                </a:lnTo>
                <a:lnTo>
                  <a:pt x="4677537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16170" y="0"/>
            <a:ext cx="41478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Производственная </a:t>
            </a:r>
            <a:r>
              <a:rPr sz="1100" b="1" spc="-10" dirty="0">
                <a:latin typeface="Arial"/>
                <a:cs typeface="Arial"/>
              </a:rPr>
              <a:t>инфраструктура, </a:t>
            </a:r>
            <a:r>
              <a:rPr sz="1100" b="1" spc="-5" dirty="0">
                <a:latin typeface="Arial"/>
                <a:cs typeface="Arial"/>
              </a:rPr>
              <a:t>технические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средства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9704" y="3986784"/>
            <a:ext cx="7929880" cy="0"/>
          </a:xfrm>
          <a:custGeom>
            <a:avLst/>
            <a:gdLst/>
            <a:ahLst/>
            <a:cxnLst/>
            <a:rect l="l" t="t" r="r" b="b"/>
            <a:pathLst>
              <a:path w="7929880">
                <a:moveTo>
                  <a:pt x="0" y="0"/>
                </a:moveTo>
                <a:lnTo>
                  <a:pt x="79293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38860" y="4035958"/>
            <a:ext cx="1261745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96520" marR="5080" indent="-83820">
              <a:lnSpc>
                <a:spcPts val="1040"/>
              </a:lnSpc>
              <a:spcBef>
                <a:spcPts val="165"/>
              </a:spcBef>
            </a:pPr>
            <a:r>
              <a:rPr sz="900" b="1" spc="-5" dirty="0">
                <a:latin typeface="Arial"/>
                <a:cs typeface="Arial"/>
              </a:rPr>
              <a:t>Подключение </a:t>
            </a:r>
            <a:r>
              <a:rPr sz="900" b="1" dirty="0">
                <a:latin typeface="Arial"/>
                <a:cs typeface="Arial"/>
              </a:rPr>
              <a:t>к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сетям  </a:t>
            </a:r>
            <a:r>
              <a:rPr sz="900" b="1" spc="-5" dirty="0">
                <a:latin typeface="Arial"/>
                <a:cs typeface="Arial"/>
              </a:rPr>
              <a:t>электроснабжения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42692" y="4035958"/>
            <a:ext cx="1819910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>
              <a:lnSpc>
                <a:spcPts val="106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Автономные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источники</a:t>
            </a:r>
            <a:endParaRPr sz="900">
              <a:latin typeface="Arial"/>
              <a:cs typeface="Arial"/>
            </a:endParaRPr>
          </a:p>
          <a:p>
            <a:pPr marL="12700" marR="5080" algn="ctr">
              <a:lnSpc>
                <a:spcPts val="1030"/>
              </a:lnSpc>
              <a:spcBef>
                <a:spcPts val="55"/>
              </a:spcBef>
            </a:pPr>
            <a:r>
              <a:rPr sz="900" b="1" spc="-5" dirty="0">
                <a:latin typeface="Arial"/>
                <a:cs typeface="Arial"/>
              </a:rPr>
              <a:t>водоснабжения (собственный  </a:t>
            </a:r>
            <a:r>
              <a:rPr sz="900" b="1" dirty="0">
                <a:latin typeface="Arial"/>
                <a:cs typeface="Arial"/>
              </a:rPr>
              <a:t>водозабор, колодец,</a:t>
            </a:r>
            <a:r>
              <a:rPr sz="900" b="1" spc="-8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скважина)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04308" y="4035958"/>
            <a:ext cx="1261745" cy="295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03200" marR="5080" indent="-190500">
              <a:lnSpc>
                <a:spcPts val="1040"/>
              </a:lnSpc>
              <a:spcBef>
                <a:spcPts val="165"/>
              </a:spcBef>
            </a:pPr>
            <a:r>
              <a:rPr sz="900" b="1" spc="-5" dirty="0">
                <a:latin typeface="Arial"/>
                <a:cs typeface="Arial"/>
              </a:rPr>
              <a:t>Подключение </a:t>
            </a:r>
            <a:r>
              <a:rPr sz="900" b="1" dirty="0">
                <a:latin typeface="Arial"/>
                <a:cs typeface="Arial"/>
              </a:rPr>
              <a:t>к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сетям  </a:t>
            </a:r>
            <a:r>
              <a:rPr sz="900" b="1" spc="-5" dirty="0">
                <a:latin typeface="Arial"/>
                <a:cs typeface="Arial"/>
              </a:rPr>
              <a:t>газоснабжения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72376" y="4035958"/>
            <a:ext cx="1092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Телефонная</a:t>
            </a:r>
            <a:r>
              <a:rPr sz="900" b="1" spc="-6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связь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1562221"/>
              </p:ext>
            </p:extLst>
          </p:nvPr>
        </p:nvGraphicFramePr>
        <p:xfrm>
          <a:off x="533400" y="1200150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object 46"/>
          <p:cNvSpPr txBox="1"/>
          <p:nvPr/>
        </p:nvSpPr>
        <p:spPr>
          <a:xfrm>
            <a:off x="1132522" y="3592541"/>
            <a:ext cx="1074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100" b="1" spc="-5" dirty="0">
                <a:latin typeface="Arial" pitchFamily="34" charset="0"/>
                <a:cs typeface="Arial" pitchFamily="34" charset="0"/>
              </a:rPr>
              <a:t>2006	</a:t>
            </a:r>
            <a:r>
              <a:rPr lang="ru-RU" sz="1100" b="1" spc="-5" dirty="0" smtClean="0">
                <a:latin typeface="Arial" pitchFamily="34" charset="0"/>
                <a:cs typeface="Arial" pitchFamily="34" charset="0"/>
              </a:rPr>
              <a:t>   </a:t>
            </a:r>
            <a:r>
              <a:rPr sz="1100" b="1" spc="-5" dirty="0" smtClean="0">
                <a:latin typeface="Arial" pitchFamily="34" charset="0"/>
                <a:cs typeface="Arial" pitchFamily="34" charset="0"/>
              </a:rPr>
              <a:t>2016</a:t>
            </a:r>
            <a:endParaRPr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46"/>
          <p:cNvSpPr txBox="1"/>
          <p:nvPr/>
        </p:nvSpPr>
        <p:spPr>
          <a:xfrm>
            <a:off x="3115437" y="3620504"/>
            <a:ext cx="1074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100" b="1" spc="-5" dirty="0">
                <a:latin typeface="Arial" pitchFamily="34" charset="0"/>
                <a:cs typeface="Arial" pitchFamily="34" charset="0"/>
              </a:rPr>
              <a:t>2006	</a:t>
            </a:r>
            <a:r>
              <a:rPr lang="ru-RU" sz="1100" b="1" spc="-5" dirty="0" smtClean="0">
                <a:latin typeface="Arial" pitchFamily="34" charset="0"/>
                <a:cs typeface="Arial" pitchFamily="34" charset="0"/>
              </a:rPr>
              <a:t>   </a:t>
            </a:r>
            <a:r>
              <a:rPr sz="1100" b="1" spc="-5" dirty="0" smtClean="0">
                <a:latin typeface="Arial" pitchFamily="34" charset="0"/>
                <a:cs typeface="Arial" pitchFamily="34" charset="0"/>
              </a:rPr>
              <a:t>2016</a:t>
            </a:r>
            <a:endParaRPr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bject 46"/>
          <p:cNvSpPr txBox="1"/>
          <p:nvPr/>
        </p:nvSpPr>
        <p:spPr>
          <a:xfrm>
            <a:off x="5097970" y="3653890"/>
            <a:ext cx="1074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100" b="1" spc="-5" dirty="0">
                <a:latin typeface="Arial" pitchFamily="34" charset="0"/>
                <a:cs typeface="Arial" pitchFamily="34" charset="0"/>
              </a:rPr>
              <a:t>2006	</a:t>
            </a:r>
            <a:r>
              <a:rPr lang="ru-RU" sz="1100" b="1" spc="-5" dirty="0" smtClean="0">
                <a:latin typeface="Arial" pitchFamily="34" charset="0"/>
                <a:cs typeface="Arial" pitchFamily="34" charset="0"/>
              </a:rPr>
              <a:t>   </a:t>
            </a:r>
            <a:r>
              <a:rPr sz="1100" b="1" spc="-5" dirty="0" smtClean="0">
                <a:latin typeface="Arial" pitchFamily="34" charset="0"/>
                <a:cs typeface="Arial" pitchFamily="34" charset="0"/>
              </a:rPr>
              <a:t>2016</a:t>
            </a:r>
            <a:endParaRPr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46"/>
          <p:cNvSpPr txBox="1"/>
          <p:nvPr/>
        </p:nvSpPr>
        <p:spPr>
          <a:xfrm>
            <a:off x="7090156" y="3592796"/>
            <a:ext cx="1074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100" b="1" spc="-5" dirty="0">
                <a:latin typeface="Arial" pitchFamily="34" charset="0"/>
                <a:cs typeface="Arial" pitchFamily="34" charset="0"/>
              </a:rPr>
              <a:t>2006	</a:t>
            </a:r>
            <a:r>
              <a:rPr lang="ru-RU" sz="1100" b="1" spc="-5" dirty="0" smtClean="0">
                <a:latin typeface="Arial" pitchFamily="34" charset="0"/>
                <a:cs typeface="Arial" pitchFamily="34" charset="0"/>
              </a:rPr>
              <a:t>   </a:t>
            </a:r>
            <a:r>
              <a:rPr sz="1100" b="1" spc="-5" dirty="0" smtClean="0">
                <a:latin typeface="Arial" pitchFamily="34" charset="0"/>
                <a:cs typeface="Arial" pitchFamily="34" charset="0"/>
              </a:rPr>
              <a:t>2016</a:t>
            </a:r>
            <a:endParaRPr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554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83523"/>
            <a:ext cx="9144000" cy="35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591312" y="3810000"/>
          <a:ext cx="7673974" cy="861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4795"/>
                <a:gridCol w="1534795"/>
                <a:gridCol w="1534794"/>
                <a:gridCol w="1534795"/>
                <a:gridCol w="1534795"/>
              </a:tblGrid>
              <a:tr h="26352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tabLst>
                          <a:tab pos="775335" algn="l"/>
                        </a:tabLst>
                      </a:pPr>
                      <a:r>
                        <a:rPr sz="1000" b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2006	2016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tabLst>
                          <a:tab pos="775335" algn="l"/>
                        </a:tabLst>
                      </a:pPr>
                      <a:r>
                        <a:rPr sz="1000" b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2006	2016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tabLst>
                          <a:tab pos="776605" algn="l"/>
                        </a:tabLst>
                      </a:pPr>
                      <a:r>
                        <a:rPr sz="1000" b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2006	2016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tabLst>
                          <a:tab pos="776605" algn="l"/>
                        </a:tabLst>
                      </a:pPr>
                      <a:r>
                        <a:rPr sz="1000" b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2006	2016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505"/>
                        </a:spcBef>
                        <a:tabLst>
                          <a:tab pos="777240" algn="l"/>
                        </a:tabLst>
                      </a:pPr>
                      <a:r>
                        <a:rPr sz="1000" b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2006	2016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marL="6985" algn="ctr">
                        <a:lnSpc>
                          <a:spcPts val="1130"/>
                        </a:lnSpc>
                        <a:spcBef>
                          <a:spcPts val="260"/>
                        </a:spcBef>
                      </a:pPr>
                      <a:r>
                        <a:rPr sz="1000" b="1" spc="-1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Сельскохозяйственные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1130"/>
                        </a:lnSpc>
                        <a:spcBef>
                          <a:spcPts val="260"/>
                        </a:spcBef>
                      </a:pPr>
                      <a:r>
                        <a:rPr sz="1000" b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Крестьянские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1130"/>
                        </a:lnSpc>
                        <a:spcBef>
                          <a:spcPts val="260"/>
                        </a:spcBef>
                      </a:pPr>
                      <a:r>
                        <a:rPr sz="1000" b="1" spc="-1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Индивидуальные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0"/>
                        </a:lnSpc>
                        <a:spcBef>
                          <a:spcPts val="260"/>
                        </a:spcBef>
                      </a:pPr>
                      <a:r>
                        <a:rPr sz="1000" b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Личные под </a:t>
                      </a:r>
                      <a:r>
                        <a:rPr sz="1000" b="1" spc="-1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собные</a:t>
                      </a:r>
                      <a:r>
                        <a:rPr sz="1000" b="1" spc="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130"/>
                        </a:lnSpc>
                        <a:spcBef>
                          <a:spcPts val="260"/>
                        </a:spcBef>
                      </a:pPr>
                      <a:r>
                        <a:rPr sz="1000" b="1" spc="-1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Некоммерческие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6985" algn="ctr">
                        <a:lnSpc>
                          <a:spcPts val="1050"/>
                        </a:lnSpc>
                      </a:pPr>
                      <a:r>
                        <a:rPr sz="1000" b="1" spc="-1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организации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1050"/>
                        </a:lnSpc>
                      </a:pPr>
                      <a:r>
                        <a:rPr sz="1000" b="1" spc="-1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(фермерские)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50"/>
                        </a:lnSpc>
                      </a:pPr>
                      <a:r>
                        <a:rPr sz="1000" b="1" spc="-1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предприниматели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50"/>
                        </a:lnSpc>
                      </a:pPr>
                      <a:r>
                        <a:rPr sz="1000" b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дру гие</a:t>
                      </a:r>
                      <a:r>
                        <a:rPr sz="1000" b="1" spc="-2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индивиду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050"/>
                        </a:lnSpc>
                      </a:pPr>
                      <a:r>
                        <a:rPr sz="1000" b="1" spc="-1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объединения</a:t>
                      </a:r>
                      <a:r>
                        <a:rPr sz="1000" b="1" spc="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граждан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1050"/>
                        </a:lnSpc>
                      </a:pPr>
                      <a:r>
                        <a:rPr sz="1000" b="1" spc="-1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хозяйства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50"/>
                        </a:lnSpc>
                      </a:pPr>
                      <a:r>
                        <a:rPr sz="1000" b="1" spc="-1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альные</a:t>
                      </a:r>
                      <a:r>
                        <a:rPr sz="1000" b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хозяйства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</a:tr>
              <a:tr h="116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19"/>
                        </a:lnSpc>
                      </a:pPr>
                      <a:r>
                        <a:rPr sz="1000" b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граждан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414399" y="169926"/>
            <a:ext cx="71462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8014" marR="5080" indent="-188595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Удельный </a:t>
            </a:r>
            <a:r>
              <a:rPr spc="-20" dirty="0"/>
              <a:t>вес </a:t>
            </a:r>
            <a:r>
              <a:rPr spc="-10" dirty="0"/>
              <a:t>сельскохозяйственных </a:t>
            </a:r>
            <a:r>
              <a:rPr spc="-5" dirty="0"/>
              <a:t>организаций </a:t>
            </a:r>
            <a:r>
              <a:rPr spc="-10" dirty="0"/>
              <a:t>(хозяйств), </a:t>
            </a:r>
            <a:r>
              <a:rPr spc="-15" dirty="0"/>
              <a:t>осуществлявших  сельскохозяйственную</a:t>
            </a:r>
            <a:r>
              <a:rPr spc="25" dirty="0"/>
              <a:t> </a:t>
            </a:r>
            <a:r>
              <a:rPr spc="-10" dirty="0"/>
              <a:t>деятельность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543682" y="598119"/>
            <a:ext cx="48850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(в </a:t>
            </a:r>
            <a:r>
              <a:rPr sz="1200" spc="-10" dirty="0">
                <a:latin typeface="Arial"/>
                <a:cs typeface="Arial"/>
              </a:rPr>
              <a:t>процентах </a:t>
            </a:r>
            <a:r>
              <a:rPr sz="1200" spc="-15" dirty="0">
                <a:latin typeface="Arial"/>
                <a:cs typeface="Arial"/>
              </a:rPr>
              <a:t>от </a:t>
            </a:r>
            <a:r>
              <a:rPr sz="1200" spc="-10" dirty="0">
                <a:latin typeface="Arial"/>
                <a:cs typeface="Arial"/>
              </a:rPr>
              <a:t>общего </a:t>
            </a:r>
            <a:r>
              <a:rPr sz="1200" spc="-5" dirty="0">
                <a:latin typeface="Arial"/>
                <a:cs typeface="Arial"/>
              </a:rPr>
              <a:t>числа </a:t>
            </a:r>
            <a:r>
              <a:rPr sz="1200" spc="-10" dirty="0">
                <a:latin typeface="Arial"/>
                <a:cs typeface="Arial"/>
              </a:rPr>
              <a:t>соответствующей категории</a:t>
            </a:r>
            <a:r>
              <a:rPr sz="1200" spc="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хозяйств)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32269" y="0"/>
            <a:ext cx="2411730" cy="142875"/>
          </a:xfrm>
          <a:custGeom>
            <a:avLst/>
            <a:gdLst/>
            <a:ahLst/>
            <a:cxnLst/>
            <a:rect l="l" t="t" r="r" b="b"/>
            <a:pathLst>
              <a:path w="2411729" h="142875">
                <a:moveTo>
                  <a:pt x="0" y="142875"/>
                </a:moveTo>
                <a:lnTo>
                  <a:pt x="2411729" y="142875"/>
                </a:lnTo>
                <a:lnTo>
                  <a:pt x="2411729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938518" y="0"/>
            <a:ext cx="2003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Число </a:t>
            </a:r>
            <a:r>
              <a:rPr sz="1200" b="1" spc="-10" dirty="0">
                <a:latin typeface="Arial"/>
                <a:cs typeface="Arial"/>
              </a:rPr>
              <a:t>объектов</a:t>
            </a:r>
            <a:r>
              <a:rPr sz="1200" b="1" spc="-1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переписи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26964626"/>
              </p:ext>
            </p:extLst>
          </p:nvPr>
        </p:nvGraphicFramePr>
        <p:xfrm>
          <a:off x="457200" y="1200150"/>
          <a:ext cx="7848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225297"/>
            <a:ext cx="6340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Распределение </a:t>
            </a:r>
            <a:r>
              <a:rPr spc="-5" dirty="0"/>
              <a:t>личных </a:t>
            </a:r>
            <a:r>
              <a:rPr spc="-10" dirty="0"/>
              <a:t>подсобных </a:t>
            </a:r>
            <a:r>
              <a:rPr spc="-15" dirty="0"/>
              <a:t>хозяйств </a:t>
            </a:r>
            <a:r>
              <a:rPr spc="-5" dirty="0"/>
              <a:t>по </a:t>
            </a:r>
            <a:r>
              <a:rPr dirty="0"/>
              <a:t>цели</a:t>
            </a:r>
            <a:r>
              <a:rPr spc="65" dirty="0"/>
              <a:t> </a:t>
            </a:r>
            <a:r>
              <a:rPr spc="-10" dirty="0"/>
              <a:t>производства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40200" y="516763"/>
            <a:ext cx="979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 smtClean="0">
                <a:latin typeface="Arial"/>
                <a:cs typeface="Arial"/>
              </a:rPr>
              <a:t>(</a:t>
            </a:r>
            <a:r>
              <a:rPr sz="1200" spc="-5" dirty="0" err="1" smtClean="0">
                <a:latin typeface="Arial"/>
                <a:cs typeface="Arial"/>
              </a:rPr>
              <a:t>единиц</a:t>
            </a:r>
            <a:r>
              <a:rPr sz="1200" spc="-5" dirty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572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83523"/>
            <a:ext cx="9144000" cy="35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8196" y="4014215"/>
            <a:ext cx="6577965" cy="0"/>
          </a:xfrm>
          <a:custGeom>
            <a:avLst/>
            <a:gdLst/>
            <a:ahLst/>
            <a:cxnLst/>
            <a:rect l="l" t="t" r="r" b="b"/>
            <a:pathLst>
              <a:path w="6577965">
                <a:moveTo>
                  <a:pt x="0" y="0"/>
                </a:moveTo>
                <a:lnTo>
                  <a:pt x="65775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8196" y="4014215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1232" y="4014215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52744" y="4014215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45780" y="4014215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52014" y="3909673"/>
            <a:ext cx="1026160" cy="6572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770"/>
              </a:spcBef>
              <a:tabLst>
                <a:tab pos="682625" algn="l"/>
              </a:tabLst>
            </a:pPr>
            <a:r>
              <a:rPr sz="1000" b="1" spc="-10" dirty="0">
                <a:latin typeface="Arial"/>
                <a:cs typeface="Arial"/>
              </a:rPr>
              <a:t>2006	2016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000" b="1" spc="-10" dirty="0">
                <a:latin typeface="Calibri"/>
                <a:cs typeface="Calibri"/>
              </a:rPr>
              <a:t>Самообеспечение</a:t>
            </a:r>
            <a:endParaRPr sz="100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  <a:spcBef>
                <a:spcPts val="25"/>
              </a:spcBef>
            </a:pPr>
            <a:r>
              <a:rPr sz="1000" b="1" spc="-5" dirty="0">
                <a:latin typeface="Calibri"/>
                <a:cs typeface="Calibri"/>
              </a:rPr>
              <a:t>продовольствием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93845" y="3909673"/>
            <a:ext cx="1527810" cy="6572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770"/>
              </a:spcBef>
              <a:tabLst>
                <a:tab pos="648970" algn="l"/>
              </a:tabLst>
            </a:pPr>
            <a:r>
              <a:rPr sz="1000" b="1" spc="-10" dirty="0">
                <a:latin typeface="Arial"/>
                <a:cs typeface="Arial"/>
              </a:rPr>
              <a:t>2006	2016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1000" b="1" spc="-5" dirty="0">
                <a:latin typeface="Calibri"/>
                <a:cs typeface="Calibri"/>
              </a:rPr>
              <a:t>Дополнительный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источник</a:t>
            </a:r>
            <a:endParaRPr sz="1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25"/>
              </a:spcBef>
            </a:pPr>
            <a:r>
              <a:rPr sz="1000" b="1" spc="-10" dirty="0">
                <a:latin typeface="Calibri"/>
                <a:cs typeface="Calibri"/>
              </a:rPr>
              <a:t>денежных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средств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99097" y="3909673"/>
            <a:ext cx="1106170" cy="6572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770"/>
              </a:spcBef>
              <a:tabLst>
                <a:tab pos="664845" algn="l"/>
              </a:tabLst>
            </a:pPr>
            <a:r>
              <a:rPr sz="1000" b="1" spc="-10" dirty="0">
                <a:latin typeface="Arial"/>
                <a:cs typeface="Arial"/>
              </a:rPr>
              <a:t>2006	2016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1000" b="1" spc="-5" dirty="0">
                <a:latin typeface="Calibri"/>
                <a:cs typeface="Calibri"/>
              </a:rPr>
              <a:t>Основной</a:t>
            </a:r>
            <a:r>
              <a:rPr sz="1000" b="1" spc="-5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источник</a:t>
            </a:r>
            <a:endParaRPr sz="1000" dirty="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  <a:spcBef>
                <a:spcPts val="25"/>
              </a:spcBef>
            </a:pPr>
            <a:r>
              <a:rPr sz="1000" b="1" spc="-10" dirty="0">
                <a:latin typeface="Calibri"/>
                <a:cs typeface="Calibri"/>
              </a:rPr>
              <a:t>денежных</a:t>
            </a:r>
            <a:r>
              <a:rPr sz="1000" b="1" spc="-5" dirty="0">
                <a:latin typeface="Calibri"/>
                <a:cs typeface="Calibri"/>
              </a:rPr>
              <a:t> средств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32269" y="0"/>
            <a:ext cx="2411730" cy="142875"/>
          </a:xfrm>
          <a:custGeom>
            <a:avLst/>
            <a:gdLst/>
            <a:ahLst/>
            <a:cxnLst/>
            <a:rect l="l" t="t" r="r" b="b"/>
            <a:pathLst>
              <a:path w="2411729" h="142875">
                <a:moveTo>
                  <a:pt x="0" y="142875"/>
                </a:moveTo>
                <a:lnTo>
                  <a:pt x="2411729" y="142875"/>
                </a:lnTo>
                <a:lnTo>
                  <a:pt x="2411729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938518" y="0"/>
            <a:ext cx="2003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Число </a:t>
            </a:r>
            <a:r>
              <a:rPr sz="1200" b="1" spc="-10" dirty="0">
                <a:latin typeface="Arial"/>
                <a:cs typeface="Arial"/>
              </a:rPr>
              <a:t>объектов</a:t>
            </a:r>
            <a:r>
              <a:rPr sz="1200" b="1" spc="-1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переписи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1565174"/>
              </p:ext>
            </p:extLst>
          </p:nvPr>
        </p:nvGraphicFramePr>
        <p:xfrm>
          <a:off x="1568196" y="1201021"/>
          <a:ext cx="6577965" cy="289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097" y="-952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83523"/>
            <a:ext cx="9144000" cy="35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9230" y="169926"/>
            <a:ext cx="550481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Численность работников, занятых </a:t>
            </a:r>
            <a:r>
              <a:rPr dirty="0"/>
              <a:t>в </a:t>
            </a:r>
            <a:r>
              <a:rPr spc="-10" dirty="0"/>
              <a:t>сельскохозяйственном  производстве</a:t>
            </a: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200" b="0" spc="-5" dirty="0" smtClean="0">
                <a:latin typeface="Arial"/>
                <a:cs typeface="Arial"/>
              </a:rPr>
              <a:t>(</a:t>
            </a:r>
            <a:r>
              <a:rPr sz="1200" b="0" spc="-10" dirty="0" err="1" smtClean="0">
                <a:latin typeface="Arial"/>
                <a:cs typeface="Arial"/>
              </a:rPr>
              <a:t>человек</a:t>
            </a:r>
            <a:r>
              <a:rPr sz="1200" b="0" spc="-10" dirty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524368" y="0"/>
            <a:ext cx="0" cy="240029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0"/>
                </a:moveTo>
                <a:lnTo>
                  <a:pt x="0" y="24002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40825" y="0"/>
            <a:ext cx="0" cy="240029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0"/>
                </a:moveTo>
                <a:lnTo>
                  <a:pt x="0" y="240029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18018" y="3175"/>
            <a:ext cx="1626235" cy="0"/>
          </a:xfrm>
          <a:custGeom>
            <a:avLst/>
            <a:gdLst/>
            <a:ahLst/>
            <a:cxnLst/>
            <a:rect l="l" t="t" r="r" b="b"/>
            <a:pathLst>
              <a:path w="1626234">
                <a:moveTo>
                  <a:pt x="0" y="0"/>
                </a:moveTo>
                <a:lnTo>
                  <a:pt x="162598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530718" y="6350"/>
            <a:ext cx="1607185" cy="233679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3492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75"/>
              </a:spcBef>
            </a:pPr>
            <a:r>
              <a:rPr sz="1100" b="1" spc="-5" dirty="0">
                <a:latin typeface="Arial"/>
                <a:cs typeface="Arial"/>
              </a:rPr>
              <a:t>Трудовые</a:t>
            </a:r>
            <a:r>
              <a:rPr sz="1100" b="1" spc="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ресурсы</a:t>
            </a: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003674"/>
              </p:ext>
            </p:extLst>
          </p:nvPr>
        </p:nvGraphicFramePr>
        <p:xfrm>
          <a:off x="1142999" y="3638550"/>
          <a:ext cx="7191311" cy="1038225"/>
        </p:xfrm>
        <a:graphic>
          <a:graphicData uri="http://schemas.openxmlformats.org/drawingml/2006/table">
            <a:tbl>
              <a:tblPr firstRow="1" bandRow="1"/>
              <a:tblGrid>
                <a:gridCol w="1219202"/>
                <a:gridCol w="1219200"/>
                <a:gridCol w="1143000"/>
                <a:gridCol w="1219200"/>
                <a:gridCol w="1219200"/>
                <a:gridCol w="1171509"/>
              </a:tblGrid>
              <a:tr h="391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6442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Сельскохозяйственные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организации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Крестьянские 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фермерские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хозяйства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Индивидуальные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предприниматели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9441004"/>
              </p:ext>
            </p:extLst>
          </p:nvPr>
        </p:nvGraphicFramePr>
        <p:xfrm>
          <a:off x="1143001" y="1276350"/>
          <a:ext cx="7191310" cy="223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8755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83523"/>
            <a:ext cx="9144000" cy="35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6114" y="130251"/>
            <a:ext cx="39122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Возрастной состав </a:t>
            </a:r>
            <a:r>
              <a:rPr spc="-15" dirty="0"/>
              <a:t>постоянных</a:t>
            </a:r>
            <a:r>
              <a:rPr spc="35" dirty="0"/>
              <a:t> </a:t>
            </a:r>
            <a:r>
              <a:rPr spc="-10" dirty="0"/>
              <a:t>работников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сельскохозяйственных</a:t>
            </a:r>
            <a:r>
              <a:rPr spc="-30" dirty="0"/>
              <a:t> </a:t>
            </a:r>
            <a:r>
              <a:rPr spc="-5" dirty="0"/>
              <a:t>организаций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99408" y="558800"/>
            <a:ext cx="987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(в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процентах)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96378" y="12"/>
            <a:ext cx="1548130" cy="261620"/>
          </a:xfrm>
          <a:custGeom>
            <a:avLst/>
            <a:gdLst/>
            <a:ahLst/>
            <a:cxnLst/>
            <a:rect l="l" t="t" r="r" b="b"/>
            <a:pathLst>
              <a:path w="1548129" h="261620">
                <a:moveTo>
                  <a:pt x="0" y="261607"/>
                </a:moveTo>
                <a:lnTo>
                  <a:pt x="1547622" y="261607"/>
                </a:lnTo>
                <a:lnTo>
                  <a:pt x="1547622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76515" y="28447"/>
            <a:ext cx="13690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Трудовые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ресурсы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06167" y="4242815"/>
            <a:ext cx="2139950" cy="0"/>
          </a:xfrm>
          <a:custGeom>
            <a:avLst/>
            <a:gdLst/>
            <a:ahLst/>
            <a:cxnLst/>
            <a:rect l="l" t="t" r="r" b="b"/>
            <a:pathLst>
              <a:path w="2139950">
                <a:moveTo>
                  <a:pt x="0" y="0"/>
                </a:moveTo>
                <a:lnTo>
                  <a:pt x="213969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06167" y="4242815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6016" y="4242815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45864" y="4242815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431542" y="4323384"/>
            <a:ext cx="4216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2006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01897" y="4323384"/>
            <a:ext cx="4216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2016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06340" y="4242815"/>
            <a:ext cx="2139950" cy="0"/>
          </a:xfrm>
          <a:custGeom>
            <a:avLst/>
            <a:gdLst/>
            <a:ahLst/>
            <a:cxnLst/>
            <a:rect l="l" t="t" r="r" b="b"/>
            <a:pathLst>
              <a:path w="2139950">
                <a:moveTo>
                  <a:pt x="0" y="0"/>
                </a:moveTo>
                <a:lnTo>
                  <a:pt x="213969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6340" y="4242815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76188" y="4242815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46035" y="4242815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331714" y="4323384"/>
            <a:ext cx="4216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2006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02451" y="4323384"/>
            <a:ext cx="4216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2016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75001" y="1098931"/>
            <a:ext cx="8667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Мужчины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83173" y="1098931"/>
            <a:ext cx="90931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Женщины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71474" y="2212975"/>
            <a:ext cx="198120" cy="12700"/>
          </a:xfrm>
          <a:custGeom>
            <a:avLst/>
            <a:gdLst/>
            <a:ahLst/>
            <a:cxnLst/>
            <a:rect l="l" t="t" r="r" b="b"/>
            <a:pathLst>
              <a:path w="198120" h="12700">
                <a:moveTo>
                  <a:pt x="0" y="12700"/>
                </a:moveTo>
                <a:lnTo>
                  <a:pt x="197993" y="12700"/>
                </a:lnTo>
                <a:lnTo>
                  <a:pt x="19799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1474" y="2374900"/>
            <a:ext cx="204470" cy="12700"/>
          </a:xfrm>
          <a:custGeom>
            <a:avLst/>
            <a:gdLst/>
            <a:ahLst/>
            <a:cxnLst/>
            <a:rect l="l" t="t" r="r" b="b"/>
            <a:pathLst>
              <a:path w="204470" h="12700">
                <a:moveTo>
                  <a:pt x="0" y="12700"/>
                </a:moveTo>
                <a:lnTo>
                  <a:pt x="204343" y="12700"/>
                </a:lnTo>
                <a:lnTo>
                  <a:pt x="20434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8" name="object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9683462"/>
              </p:ext>
            </p:extLst>
          </p:nvPr>
        </p:nvGraphicFramePr>
        <p:xfrm>
          <a:off x="759537" y="1373187"/>
          <a:ext cx="1032510" cy="879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2510"/>
              </a:tblGrid>
              <a:tr h="233045">
                <a:tc>
                  <a:txBody>
                    <a:bodyPr/>
                    <a:lstStyle/>
                    <a:p>
                      <a:pPr marR="139700" algn="r">
                        <a:lnSpc>
                          <a:spcPts val="11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Мужчины,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лет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1290">
                <a:tc>
                  <a:txBody>
                    <a:bodyPr/>
                    <a:lstStyle/>
                    <a:p>
                      <a:pPr marL="267970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1290">
                <a:tc>
                  <a:txBody>
                    <a:bodyPr/>
                    <a:lstStyle/>
                    <a:p>
                      <a:pPr marL="267970">
                        <a:lnSpc>
                          <a:spcPts val="117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18 –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29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267970">
                        <a:lnSpc>
                          <a:spcPts val="117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30 –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59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R="119380" algn="r">
                        <a:lnSpc>
                          <a:spcPts val="118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60 и</a:t>
                      </a:r>
                      <a:r>
                        <a:rPr sz="1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более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0" name="object 50"/>
          <p:cNvSpPr/>
          <p:nvPr/>
        </p:nvSpPr>
        <p:spPr>
          <a:xfrm>
            <a:off x="7501001" y="2070100"/>
            <a:ext cx="198120" cy="12700"/>
          </a:xfrm>
          <a:custGeom>
            <a:avLst/>
            <a:gdLst/>
            <a:ahLst/>
            <a:cxnLst/>
            <a:rect l="l" t="t" r="r" b="b"/>
            <a:pathLst>
              <a:path w="198120" h="12700">
                <a:moveTo>
                  <a:pt x="0" y="12700"/>
                </a:moveTo>
                <a:lnTo>
                  <a:pt x="197993" y="12700"/>
                </a:lnTo>
                <a:lnTo>
                  <a:pt x="19799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01001" y="2232025"/>
            <a:ext cx="198120" cy="12700"/>
          </a:xfrm>
          <a:custGeom>
            <a:avLst/>
            <a:gdLst/>
            <a:ahLst/>
            <a:cxnLst/>
            <a:rect l="l" t="t" r="r" b="b"/>
            <a:pathLst>
              <a:path w="198120" h="12700">
                <a:moveTo>
                  <a:pt x="0" y="12700"/>
                </a:moveTo>
                <a:lnTo>
                  <a:pt x="197993" y="12700"/>
                </a:lnTo>
                <a:lnTo>
                  <a:pt x="19799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01001" y="2393950"/>
            <a:ext cx="198120" cy="12700"/>
          </a:xfrm>
          <a:custGeom>
            <a:avLst/>
            <a:gdLst/>
            <a:ahLst/>
            <a:cxnLst/>
            <a:rect l="l" t="t" r="r" b="b"/>
            <a:pathLst>
              <a:path w="198120" h="12700">
                <a:moveTo>
                  <a:pt x="0" y="12700"/>
                </a:moveTo>
                <a:lnTo>
                  <a:pt x="197993" y="12700"/>
                </a:lnTo>
                <a:lnTo>
                  <a:pt x="19799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3" name="object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2861003"/>
              </p:ext>
            </p:extLst>
          </p:nvPr>
        </p:nvGraphicFramePr>
        <p:xfrm>
          <a:off x="7547226" y="1306167"/>
          <a:ext cx="1040765" cy="889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0765"/>
              </a:tblGrid>
              <a:tr h="242570">
                <a:tc>
                  <a:txBody>
                    <a:bodyPr/>
                    <a:lstStyle/>
                    <a:p>
                      <a:pPr marR="118745" algn="r">
                        <a:lnSpc>
                          <a:spcPts val="110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Женщины,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лет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1290">
                <a:tc>
                  <a:txBody>
                    <a:bodyPr/>
                    <a:lstStyle/>
                    <a:p>
                      <a:pPr marL="269240">
                        <a:lnSpc>
                          <a:spcPts val="117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269240">
                        <a:lnSpc>
                          <a:spcPts val="117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18 -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29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269240">
                        <a:lnSpc>
                          <a:spcPts val="117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30 –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54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R="126364" algn="r">
                        <a:lnSpc>
                          <a:spcPts val="118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55 и</a:t>
                      </a:r>
                      <a:r>
                        <a:rPr sz="1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более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4" name="Диаграмма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34056349"/>
              </p:ext>
            </p:extLst>
          </p:nvPr>
        </p:nvGraphicFramePr>
        <p:xfrm>
          <a:off x="1715738" y="1338326"/>
          <a:ext cx="2920555" cy="295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769594" y="2082800"/>
            <a:ext cx="144806" cy="161925"/>
          </a:xfrm>
          <a:prstGeom prst="rect">
            <a:avLst/>
          </a:prstGeom>
          <a:gradFill>
            <a:gsLst>
              <a:gs pos="15000">
                <a:schemeClr val="accent1">
                  <a:lumMod val="50000"/>
                </a:schemeClr>
              </a:gs>
              <a:gs pos="50000">
                <a:schemeClr val="bg1"/>
              </a:gs>
              <a:gs pos="85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68443" y="1918318"/>
            <a:ext cx="144806" cy="161925"/>
          </a:xfrm>
          <a:prstGeom prst="rect">
            <a:avLst/>
          </a:prstGeom>
          <a:gradFill>
            <a:gsLst>
              <a:gs pos="15000">
                <a:schemeClr val="accent1">
                  <a:lumMod val="75000"/>
                </a:schemeClr>
              </a:gs>
              <a:gs pos="50000">
                <a:schemeClr val="bg1"/>
              </a:gs>
              <a:gs pos="85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768443" y="1756393"/>
            <a:ext cx="144806" cy="161925"/>
          </a:xfrm>
          <a:prstGeom prst="rect">
            <a:avLst/>
          </a:prstGeom>
          <a:gradFill>
            <a:gsLst>
              <a:gs pos="1500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85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768443" y="1594468"/>
            <a:ext cx="144806" cy="161925"/>
          </a:xfrm>
          <a:prstGeom prst="rect">
            <a:avLst/>
          </a:prstGeom>
          <a:gradFill>
            <a:gsLst>
              <a:gs pos="1500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85000">
                <a:schemeClr val="tx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4" name="Диаграмма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47933083"/>
              </p:ext>
            </p:extLst>
          </p:nvPr>
        </p:nvGraphicFramePr>
        <p:xfrm>
          <a:off x="4642803" y="1283615"/>
          <a:ext cx="2919600" cy="29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7554315" y="2051050"/>
            <a:ext cx="144806" cy="161925"/>
          </a:xfrm>
          <a:prstGeom prst="rect">
            <a:avLst/>
          </a:prstGeom>
          <a:gradFill>
            <a:gsLst>
              <a:gs pos="15000">
                <a:schemeClr val="accent2">
                  <a:lumMod val="50000"/>
                </a:schemeClr>
              </a:gs>
              <a:gs pos="50000">
                <a:schemeClr val="bg1"/>
              </a:gs>
              <a:gs pos="85000">
                <a:schemeClr val="accent2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547226" y="1563255"/>
            <a:ext cx="144806" cy="161925"/>
          </a:xfrm>
          <a:prstGeom prst="rect">
            <a:avLst/>
          </a:prstGeom>
          <a:gradFill>
            <a:gsLst>
              <a:gs pos="1500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8500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547226" y="1887105"/>
            <a:ext cx="144806" cy="161925"/>
          </a:xfrm>
          <a:prstGeom prst="rect">
            <a:avLst/>
          </a:prstGeom>
          <a:gradFill>
            <a:gsLst>
              <a:gs pos="15000">
                <a:schemeClr val="accent2">
                  <a:lumMod val="75000"/>
                </a:schemeClr>
              </a:gs>
              <a:gs pos="50000">
                <a:schemeClr val="bg1"/>
              </a:gs>
              <a:gs pos="85000">
                <a:schemeClr val="accent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7547226" y="1725180"/>
            <a:ext cx="144806" cy="161925"/>
          </a:xfrm>
          <a:prstGeom prst="rect">
            <a:avLst/>
          </a:prstGeom>
          <a:gradFill>
            <a:gsLst>
              <a:gs pos="15000">
                <a:schemeClr val="accent2">
                  <a:lumMod val="60000"/>
                  <a:lumOff val="40000"/>
                </a:schemeClr>
              </a:gs>
              <a:gs pos="50000">
                <a:schemeClr val="bg1"/>
              </a:gs>
              <a:gs pos="85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57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83523"/>
            <a:ext cx="9144000" cy="35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03756" y="40386"/>
            <a:ext cx="60801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Распределение численности </a:t>
            </a:r>
            <a:r>
              <a:rPr spc="-15" dirty="0"/>
              <a:t>руководителей</a:t>
            </a:r>
            <a:r>
              <a:rPr spc="50" dirty="0"/>
              <a:t> </a:t>
            </a:r>
            <a:r>
              <a:rPr spc="-10" dirty="0"/>
              <a:t>сельскохозяйственных</a:t>
            </a:r>
          </a:p>
          <a:p>
            <a:pPr marL="1905" algn="ctr">
              <a:lnSpc>
                <a:spcPct val="100000"/>
              </a:lnSpc>
            </a:pPr>
            <a:r>
              <a:rPr spc="-5" dirty="0"/>
              <a:t>организаций </a:t>
            </a:r>
            <a:r>
              <a:rPr dirty="0"/>
              <a:t>по </a:t>
            </a:r>
            <a:r>
              <a:rPr spc="-5" dirty="0"/>
              <a:t>стажу </a:t>
            </a:r>
            <a:r>
              <a:rPr spc="-15" dirty="0"/>
              <a:t>работы </a:t>
            </a:r>
            <a:r>
              <a:rPr dirty="0"/>
              <a:t>в </a:t>
            </a:r>
            <a:r>
              <a:rPr spc="-10" dirty="0"/>
              <a:t>сельском</a:t>
            </a:r>
            <a:r>
              <a:rPr spc="-40" dirty="0"/>
              <a:t> </a:t>
            </a:r>
            <a:r>
              <a:rPr spc="-15" dirty="0"/>
              <a:t>хозяйстве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34439" y="468884"/>
            <a:ext cx="5017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(на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0" dirty="0">
                <a:latin typeface="Arial"/>
                <a:cs typeface="Arial"/>
              </a:rPr>
              <a:t>июля </a:t>
            </a:r>
            <a:r>
              <a:rPr sz="1200" dirty="0">
                <a:latin typeface="Arial"/>
                <a:cs typeface="Arial"/>
              </a:rPr>
              <a:t>2016 </a:t>
            </a:r>
            <a:r>
              <a:rPr sz="1200" spc="-50" dirty="0">
                <a:latin typeface="Arial"/>
                <a:cs typeface="Arial"/>
              </a:rPr>
              <a:t>г.;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процентах </a:t>
            </a:r>
            <a:r>
              <a:rPr sz="1200" spc="-10" dirty="0">
                <a:latin typeface="Arial"/>
                <a:cs typeface="Arial"/>
              </a:rPr>
              <a:t>от </a:t>
            </a:r>
            <a:r>
              <a:rPr sz="1200" spc="-5" dirty="0">
                <a:latin typeface="Arial"/>
                <a:cs typeface="Arial"/>
              </a:rPr>
              <a:t>общей численности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руководителей)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01001" y="12"/>
            <a:ext cx="1643380" cy="261620"/>
          </a:xfrm>
          <a:custGeom>
            <a:avLst/>
            <a:gdLst/>
            <a:ahLst/>
            <a:cxnLst/>
            <a:rect l="l" t="t" r="r" b="b"/>
            <a:pathLst>
              <a:path w="1643379" h="261620">
                <a:moveTo>
                  <a:pt x="0" y="261607"/>
                </a:moveTo>
                <a:lnTo>
                  <a:pt x="1642999" y="261607"/>
                </a:lnTo>
                <a:lnTo>
                  <a:pt x="1642999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581138" y="28447"/>
            <a:ext cx="13690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Трудовые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ресурсы</a:t>
            </a: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54986672"/>
              </p:ext>
            </p:extLst>
          </p:nvPr>
        </p:nvGraphicFramePr>
        <p:xfrm>
          <a:off x="838200" y="1200150"/>
          <a:ext cx="7086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3989" y="169926"/>
            <a:ext cx="685863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Общая </a:t>
            </a:r>
            <a:r>
              <a:rPr spc="-5" dirty="0"/>
              <a:t>площадь </a:t>
            </a:r>
            <a:r>
              <a:rPr spc="-10" dirty="0"/>
              <a:t>земли, </a:t>
            </a:r>
            <a:r>
              <a:rPr spc="-5" dirty="0"/>
              <a:t>площадь </a:t>
            </a:r>
            <a:r>
              <a:rPr spc="-10" dirty="0"/>
              <a:t>сельскохозяйственных </a:t>
            </a:r>
            <a:r>
              <a:rPr spc="-20" dirty="0"/>
              <a:t>угодий </a:t>
            </a:r>
            <a:r>
              <a:rPr dirty="0"/>
              <a:t>и</a:t>
            </a:r>
            <a:r>
              <a:rPr spc="85" dirty="0"/>
              <a:t> </a:t>
            </a:r>
            <a:r>
              <a:rPr spc="-5" dirty="0"/>
              <a:t>пашни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59328" y="308609"/>
            <a:ext cx="32289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9205" marR="5080" indent="-1247140">
              <a:lnSpc>
                <a:spcPct val="1417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среднем на </a:t>
            </a:r>
            <a:r>
              <a:rPr sz="1200" spc="-10" dirty="0">
                <a:latin typeface="Arial"/>
                <a:cs typeface="Arial"/>
              </a:rPr>
              <a:t>одну </a:t>
            </a:r>
            <a:r>
              <a:rPr sz="1200" spc="-5" dirty="0">
                <a:latin typeface="Arial"/>
                <a:cs typeface="Arial"/>
              </a:rPr>
              <a:t>организацию </a:t>
            </a:r>
            <a:r>
              <a:rPr sz="1200" spc="-10" dirty="0">
                <a:latin typeface="Arial"/>
                <a:cs typeface="Arial"/>
              </a:rPr>
              <a:t>(хозяйство)  </a:t>
            </a:r>
            <a:r>
              <a:rPr sz="1200" spc="-5" dirty="0">
                <a:latin typeface="Arial"/>
                <a:cs typeface="Arial"/>
              </a:rPr>
              <a:t>(гектаров)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0056730"/>
              </p:ext>
            </p:extLst>
          </p:nvPr>
        </p:nvGraphicFramePr>
        <p:xfrm>
          <a:off x="872744" y="1294435"/>
          <a:ext cx="7768590" cy="492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9330"/>
                <a:gridCol w="2907030"/>
                <a:gridCol w="2602230"/>
              </a:tblGrid>
              <a:tr h="492125">
                <a:tc>
                  <a:txBody>
                    <a:bodyPr/>
                    <a:lstStyle/>
                    <a:p>
                      <a:pPr marR="330835" algn="ctr">
                        <a:lnSpc>
                          <a:spcPts val="122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Сельскохозяйственные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R="330835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организации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ts val="122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Крестьянские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(фермерские)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465455" marR="342900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хозяйства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индивидуальные 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предприниматели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ts val="122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Личные подсобные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хозяйства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569976" y="3636264"/>
            <a:ext cx="2420620" cy="0"/>
          </a:xfrm>
          <a:custGeom>
            <a:avLst/>
            <a:gdLst/>
            <a:ahLst/>
            <a:cxnLst/>
            <a:rect l="l" t="t" r="r" b="b"/>
            <a:pathLst>
              <a:path w="2420620">
                <a:moveTo>
                  <a:pt x="0" y="0"/>
                </a:moveTo>
                <a:lnTo>
                  <a:pt x="242011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9976" y="3680833"/>
            <a:ext cx="801624" cy="142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10" dirty="0" smtClean="0">
                <a:latin typeface="Arial"/>
                <a:cs typeface="Arial"/>
              </a:rPr>
              <a:t>2006</a:t>
            </a:r>
            <a:r>
              <a:rPr lang="ru-RU" sz="850" b="1" spc="-10" dirty="0" smtClean="0">
                <a:latin typeface="Arial"/>
                <a:cs typeface="Arial"/>
              </a:rPr>
              <a:t>     </a:t>
            </a:r>
            <a:r>
              <a:rPr sz="850" b="1" spc="-5" dirty="0" smtClean="0">
                <a:latin typeface="Arial"/>
                <a:cs typeface="Arial"/>
              </a:rPr>
              <a:t> </a:t>
            </a:r>
            <a:r>
              <a:rPr sz="850" b="1" spc="-10" dirty="0" smtClean="0">
                <a:latin typeface="Arial"/>
                <a:cs typeface="Arial"/>
              </a:rPr>
              <a:t>2016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 flipV="1">
            <a:off x="3355847" y="3598165"/>
            <a:ext cx="2282953" cy="45719"/>
          </a:xfrm>
          <a:custGeom>
            <a:avLst/>
            <a:gdLst/>
            <a:ahLst/>
            <a:cxnLst/>
            <a:rect l="l" t="t" r="r" b="b"/>
            <a:pathLst>
              <a:path w="2430779">
                <a:moveTo>
                  <a:pt x="0" y="0"/>
                </a:moveTo>
                <a:lnTo>
                  <a:pt x="24307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83452" y="3636264"/>
            <a:ext cx="2420620" cy="0"/>
          </a:xfrm>
          <a:custGeom>
            <a:avLst/>
            <a:gdLst/>
            <a:ahLst/>
            <a:cxnLst/>
            <a:rect l="l" t="t" r="r" b="b"/>
            <a:pathLst>
              <a:path w="2420620">
                <a:moveTo>
                  <a:pt x="0" y="0"/>
                </a:moveTo>
                <a:lnTo>
                  <a:pt x="242011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4783523"/>
            <a:ext cx="9144000" cy="35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4287" y="142798"/>
            <a:ext cx="534352" cy="537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-358267" y="9810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71623" y="4214825"/>
            <a:ext cx="184492" cy="285749"/>
          </a:xfrm>
          <a:prstGeom prst="rect">
            <a:avLst/>
          </a:prstGeom>
          <a:gradFill>
            <a:gsLst>
              <a:gs pos="35000">
                <a:schemeClr val="accent6"/>
              </a:gs>
              <a:gs pos="50000">
                <a:schemeClr val="bg1"/>
              </a:gs>
              <a:gs pos="65000">
                <a:schemeClr val="accent6"/>
              </a:gs>
            </a:gsLst>
            <a:lin ang="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71873" y="4214825"/>
            <a:ext cx="184492" cy="285749"/>
          </a:xfrm>
          <a:prstGeom prst="rect">
            <a:avLst/>
          </a:prstGeom>
          <a:gradFill>
            <a:gsLst>
              <a:gs pos="35000">
                <a:srgbClr val="92D050"/>
              </a:gs>
              <a:gs pos="50000">
                <a:schemeClr val="bg1"/>
              </a:gs>
              <a:gs pos="65000">
                <a:srgbClr val="92D050"/>
              </a:gs>
            </a:gsLst>
            <a:lin ang="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331965" y="4214825"/>
            <a:ext cx="194157" cy="285749"/>
          </a:xfrm>
          <a:prstGeom prst="rect">
            <a:avLst/>
          </a:prstGeom>
          <a:gradFill>
            <a:gsLst>
              <a:gs pos="35000">
                <a:srgbClr val="CC0000"/>
              </a:gs>
              <a:gs pos="50000">
                <a:schemeClr val="bg1"/>
              </a:gs>
              <a:gs pos="65000">
                <a:srgbClr val="CC0000"/>
              </a:gs>
            </a:gsLst>
            <a:lin ang="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7" name="object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0578821"/>
              </p:ext>
            </p:extLst>
          </p:nvPr>
        </p:nvGraphicFramePr>
        <p:xfrm>
          <a:off x="2176526" y="4214824"/>
          <a:ext cx="4991100" cy="285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9920"/>
                <a:gridCol w="184785"/>
                <a:gridCol w="2075815"/>
                <a:gridCol w="194310"/>
                <a:gridCol w="636270"/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 dirty="0" smtClean="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ts val="1155"/>
                        </a:lnSpc>
                      </a:pPr>
                      <a:r>
                        <a:rPr sz="1000" b="1" spc="-10" dirty="0" err="1" smtClean="0">
                          <a:latin typeface="Arial"/>
                          <a:cs typeface="Arial"/>
                        </a:rPr>
                        <a:t>Общая</a:t>
                      </a:r>
                      <a:r>
                        <a:rPr sz="1000" b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 err="1" smtClean="0">
                          <a:latin typeface="Arial"/>
                          <a:cs typeface="Arial"/>
                        </a:rPr>
                        <a:t>земельная</a:t>
                      </a:r>
                      <a:r>
                        <a:rPr sz="1000" b="1" spc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 err="1" smtClean="0">
                          <a:latin typeface="Arial"/>
                          <a:cs typeface="Arial"/>
                        </a:rPr>
                        <a:t>площадь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 dirty="0" smtClean="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1155"/>
                        </a:lnSpc>
                      </a:pPr>
                      <a:r>
                        <a:rPr sz="1000" b="1" spc="-10" dirty="0" err="1" smtClean="0">
                          <a:latin typeface="Arial"/>
                          <a:cs typeface="Arial"/>
                        </a:rPr>
                        <a:t>Сельскохозяйственные</a:t>
                      </a:r>
                      <a:r>
                        <a:rPr sz="1000" b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 err="1" smtClean="0">
                          <a:latin typeface="Arial"/>
                          <a:cs typeface="Arial"/>
                        </a:rPr>
                        <a:t>угодья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 dirty="0" smtClean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ts val="1155"/>
                        </a:lnSpc>
                      </a:pPr>
                      <a:r>
                        <a:rPr sz="1000" b="1" spc="-10" dirty="0" err="1" smtClean="0">
                          <a:latin typeface="Arial"/>
                          <a:cs typeface="Arial"/>
                        </a:rPr>
                        <a:t>Пашня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</a:tr>
            </a:tbl>
          </a:graphicData>
        </a:graphic>
      </p:graphicFrame>
      <p:sp>
        <p:nvSpPr>
          <p:cNvPr id="78" name="object 78"/>
          <p:cNvSpPr/>
          <p:nvPr/>
        </p:nvSpPr>
        <p:spPr>
          <a:xfrm>
            <a:off x="7380351" y="0"/>
            <a:ext cx="1764030" cy="225425"/>
          </a:xfrm>
          <a:custGeom>
            <a:avLst/>
            <a:gdLst/>
            <a:ahLst/>
            <a:cxnLst/>
            <a:rect l="l" t="t" r="r" b="b"/>
            <a:pathLst>
              <a:path w="1764029" h="225425">
                <a:moveTo>
                  <a:pt x="0" y="225425"/>
                </a:moveTo>
                <a:lnTo>
                  <a:pt x="1763648" y="225425"/>
                </a:lnTo>
                <a:lnTo>
                  <a:pt x="1763648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7602093" y="0"/>
            <a:ext cx="14630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Земельные</a:t>
            </a:r>
            <a:r>
              <a:rPr sz="1100" b="1" spc="-8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ресурсы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4" name="Диаграмма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7972845"/>
              </p:ext>
            </p:extLst>
          </p:nvPr>
        </p:nvGraphicFramePr>
        <p:xfrm>
          <a:off x="370586" y="1829314"/>
          <a:ext cx="2819400" cy="195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5" name="object 24"/>
          <p:cNvSpPr txBox="1"/>
          <p:nvPr/>
        </p:nvSpPr>
        <p:spPr>
          <a:xfrm>
            <a:off x="1379474" y="3685365"/>
            <a:ext cx="801624" cy="142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10" dirty="0" smtClean="0">
                <a:latin typeface="Arial"/>
                <a:cs typeface="Arial"/>
              </a:rPr>
              <a:t>2006</a:t>
            </a:r>
            <a:r>
              <a:rPr lang="ru-RU" sz="850" b="1" spc="-10" dirty="0" smtClean="0">
                <a:latin typeface="Arial"/>
                <a:cs typeface="Arial"/>
              </a:rPr>
              <a:t>     </a:t>
            </a:r>
            <a:r>
              <a:rPr sz="850" b="1" spc="-5" dirty="0" smtClean="0">
                <a:latin typeface="Arial"/>
                <a:cs typeface="Arial"/>
              </a:rPr>
              <a:t> </a:t>
            </a:r>
            <a:r>
              <a:rPr sz="850" b="1" spc="-10" dirty="0" smtClean="0">
                <a:latin typeface="Arial"/>
                <a:cs typeface="Arial"/>
              </a:rPr>
              <a:t>2016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86" name="object 24"/>
          <p:cNvSpPr txBox="1"/>
          <p:nvPr/>
        </p:nvSpPr>
        <p:spPr>
          <a:xfrm>
            <a:off x="2256115" y="3686682"/>
            <a:ext cx="801624" cy="142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10" dirty="0" smtClean="0">
                <a:latin typeface="Arial"/>
                <a:cs typeface="Arial"/>
              </a:rPr>
              <a:t>2006</a:t>
            </a:r>
            <a:r>
              <a:rPr lang="ru-RU" sz="850" b="1" spc="-10" dirty="0" smtClean="0">
                <a:latin typeface="Arial"/>
                <a:cs typeface="Arial"/>
              </a:rPr>
              <a:t>     </a:t>
            </a:r>
            <a:r>
              <a:rPr sz="850" b="1" spc="-5" dirty="0" smtClean="0">
                <a:latin typeface="Arial"/>
                <a:cs typeface="Arial"/>
              </a:rPr>
              <a:t> </a:t>
            </a:r>
            <a:r>
              <a:rPr sz="850" b="1" spc="-10" dirty="0" smtClean="0">
                <a:latin typeface="Arial"/>
                <a:cs typeface="Arial"/>
              </a:rPr>
              <a:t>2016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87" name="object 24"/>
          <p:cNvSpPr txBox="1"/>
          <p:nvPr/>
        </p:nvSpPr>
        <p:spPr>
          <a:xfrm>
            <a:off x="6283452" y="3700263"/>
            <a:ext cx="801624" cy="142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10" dirty="0" smtClean="0">
                <a:latin typeface="Arial"/>
                <a:cs typeface="Arial"/>
              </a:rPr>
              <a:t>2006</a:t>
            </a:r>
            <a:r>
              <a:rPr lang="ru-RU" sz="850" b="1" spc="-10" dirty="0" smtClean="0">
                <a:latin typeface="Arial"/>
                <a:cs typeface="Arial"/>
              </a:rPr>
              <a:t>     </a:t>
            </a:r>
            <a:r>
              <a:rPr sz="850" b="1" spc="-5" dirty="0" smtClean="0">
                <a:latin typeface="Arial"/>
                <a:cs typeface="Arial"/>
              </a:rPr>
              <a:t> </a:t>
            </a:r>
            <a:r>
              <a:rPr sz="850" b="1" spc="-10" dirty="0" smtClean="0">
                <a:latin typeface="Arial"/>
                <a:cs typeface="Arial"/>
              </a:rPr>
              <a:t>2016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88" name="object 24"/>
          <p:cNvSpPr txBox="1"/>
          <p:nvPr/>
        </p:nvSpPr>
        <p:spPr>
          <a:xfrm>
            <a:off x="7167626" y="3700263"/>
            <a:ext cx="801624" cy="142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10" dirty="0" smtClean="0">
                <a:latin typeface="Arial"/>
                <a:cs typeface="Arial"/>
              </a:rPr>
              <a:t>2006</a:t>
            </a:r>
            <a:r>
              <a:rPr lang="ru-RU" sz="850" b="1" spc="-10" dirty="0" smtClean="0">
                <a:latin typeface="Arial"/>
                <a:cs typeface="Arial"/>
              </a:rPr>
              <a:t>     </a:t>
            </a:r>
            <a:r>
              <a:rPr sz="850" b="1" spc="-5" dirty="0" smtClean="0">
                <a:latin typeface="Arial"/>
                <a:cs typeface="Arial"/>
              </a:rPr>
              <a:t> </a:t>
            </a:r>
            <a:r>
              <a:rPr sz="850" b="1" spc="-10" dirty="0" smtClean="0">
                <a:latin typeface="Arial"/>
                <a:cs typeface="Arial"/>
              </a:rPr>
              <a:t>2016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89" name="object 24"/>
          <p:cNvSpPr txBox="1"/>
          <p:nvPr/>
        </p:nvSpPr>
        <p:spPr>
          <a:xfrm>
            <a:off x="7997825" y="3691245"/>
            <a:ext cx="801624" cy="142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10" dirty="0" smtClean="0">
                <a:latin typeface="Arial"/>
                <a:cs typeface="Arial"/>
              </a:rPr>
              <a:t>2006</a:t>
            </a:r>
            <a:r>
              <a:rPr lang="ru-RU" sz="850" b="1" spc="-10" dirty="0" smtClean="0">
                <a:latin typeface="Arial"/>
                <a:cs typeface="Arial"/>
              </a:rPr>
              <a:t>     </a:t>
            </a:r>
            <a:r>
              <a:rPr sz="850" b="1" spc="-5" dirty="0" smtClean="0">
                <a:latin typeface="Arial"/>
                <a:cs typeface="Arial"/>
              </a:rPr>
              <a:t> </a:t>
            </a:r>
            <a:r>
              <a:rPr sz="850" b="1" spc="-10" dirty="0" smtClean="0">
                <a:latin typeface="Arial"/>
                <a:cs typeface="Arial"/>
              </a:rPr>
              <a:t>2016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90" name="object 24"/>
          <p:cNvSpPr txBox="1"/>
          <p:nvPr/>
        </p:nvSpPr>
        <p:spPr>
          <a:xfrm>
            <a:off x="3355847" y="3700263"/>
            <a:ext cx="801624" cy="142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10" dirty="0" smtClean="0">
                <a:latin typeface="Arial"/>
                <a:cs typeface="Arial"/>
              </a:rPr>
              <a:t>2006</a:t>
            </a:r>
            <a:r>
              <a:rPr lang="ru-RU" sz="850" b="1" spc="-10" dirty="0" smtClean="0">
                <a:latin typeface="Arial"/>
                <a:cs typeface="Arial"/>
              </a:rPr>
              <a:t>     </a:t>
            </a:r>
            <a:r>
              <a:rPr sz="850" b="1" spc="-5" dirty="0" smtClean="0">
                <a:latin typeface="Arial"/>
                <a:cs typeface="Arial"/>
              </a:rPr>
              <a:t> </a:t>
            </a:r>
            <a:r>
              <a:rPr sz="850" b="1" spc="-10" dirty="0" smtClean="0">
                <a:latin typeface="Arial"/>
                <a:cs typeface="Arial"/>
              </a:rPr>
              <a:t>2016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91" name="object 24"/>
          <p:cNvSpPr txBox="1"/>
          <p:nvPr/>
        </p:nvSpPr>
        <p:spPr>
          <a:xfrm>
            <a:off x="4203446" y="3700263"/>
            <a:ext cx="801624" cy="142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10" dirty="0" smtClean="0">
                <a:latin typeface="Arial"/>
                <a:cs typeface="Arial"/>
              </a:rPr>
              <a:t>2006</a:t>
            </a:r>
            <a:r>
              <a:rPr lang="ru-RU" sz="850" b="1" spc="-10" dirty="0" smtClean="0">
                <a:latin typeface="Arial"/>
                <a:cs typeface="Arial"/>
              </a:rPr>
              <a:t>     </a:t>
            </a:r>
            <a:r>
              <a:rPr sz="850" b="1" spc="-5" dirty="0" smtClean="0">
                <a:latin typeface="Arial"/>
                <a:cs typeface="Arial"/>
              </a:rPr>
              <a:t> </a:t>
            </a:r>
            <a:r>
              <a:rPr sz="850" b="1" spc="-10" dirty="0" smtClean="0">
                <a:latin typeface="Arial"/>
                <a:cs typeface="Arial"/>
              </a:rPr>
              <a:t>2016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92" name="object 24"/>
          <p:cNvSpPr txBox="1"/>
          <p:nvPr/>
        </p:nvSpPr>
        <p:spPr>
          <a:xfrm>
            <a:off x="5005070" y="3700263"/>
            <a:ext cx="801624" cy="142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10" dirty="0" smtClean="0">
                <a:latin typeface="Arial"/>
                <a:cs typeface="Arial"/>
              </a:rPr>
              <a:t>2006</a:t>
            </a:r>
            <a:r>
              <a:rPr lang="ru-RU" sz="850" b="1" spc="-10" dirty="0" smtClean="0">
                <a:latin typeface="Arial"/>
                <a:cs typeface="Arial"/>
              </a:rPr>
              <a:t>     </a:t>
            </a:r>
            <a:r>
              <a:rPr sz="850" b="1" spc="-5" dirty="0" smtClean="0">
                <a:latin typeface="Arial"/>
                <a:cs typeface="Arial"/>
              </a:rPr>
              <a:t> </a:t>
            </a:r>
            <a:r>
              <a:rPr sz="850" b="1" spc="-10" dirty="0" smtClean="0">
                <a:latin typeface="Arial"/>
                <a:cs typeface="Arial"/>
              </a:rPr>
              <a:t>2016</a:t>
            </a:r>
            <a:endParaRPr sz="850" dirty="0">
              <a:latin typeface="Arial"/>
              <a:cs typeface="Arial"/>
            </a:endParaRPr>
          </a:p>
        </p:txBody>
      </p:sp>
      <p:graphicFrame>
        <p:nvGraphicFramePr>
          <p:cNvPr id="93" name="Диаграмма 9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70351550"/>
              </p:ext>
            </p:extLst>
          </p:nvPr>
        </p:nvGraphicFramePr>
        <p:xfrm>
          <a:off x="3287902" y="1822762"/>
          <a:ext cx="2427098" cy="19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4" name="Диаграмма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18549609"/>
              </p:ext>
            </p:extLst>
          </p:nvPr>
        </p:nvGraphicFramePr>
        <p:xfrm>
          <a:off x="6089762" y="1813237"/>
          <a:ext cx="2808000" cy="19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</TotalTime>
  <Words>3000</Words>
  <Application>Microsoft Office PowerPoint</Application>
  <PresentationFormat>Экран (16:9)</PresentationFormat>
  <Paragraphs>1629</Paragraphs>
  <Slides>30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Слайд 1</vt:lpstr>
      <vt:lpstr>Основные итоги Всероссийских сельскохозяйственных переписей  2006 и 2016 годов</vt:lpstr>
      <vt:lpstr>Число сельскохозяйственных производителей</vt:lpstr>
      <vt:lpstr>Удельный вес сельскохозяйственных организаций (хозяйств), осуществлявших  сельскохозяйственную деятельность</vt:lpstr>
      <vt:lpstr>Распределение личных подсобных хозяйств по цели производства</vt:lpstr>
      <vt:lpstr>Численность работников, занятых в сельскохозяйственном  производстве (человек)</vt:lpstr>
      <vt:lpstr>Возрастной состав постоянных работников сельскохозяйственных организаций</vt:lpstr>
      <vt:lpstr>Распределение численности руководителей сельскохозяйственных организаций по стажу работы в сельском хозяйстве</vt:lpstr>
      <vt:lpstr>Общая площадь земли, площадь сельскохозяйственных угодий и пашни</vt:lpstr>
      <vt:lpstr>Группировка сельскохозяйственных организаций по размеру земельной площади</vt:lpstr>
      <vt:lpstr>Группировка крестьянских (фермерских) хозяйств и индивидуальных предпринимателей по размеру земельной площади</vt:lpstr>
      <vt:lpstr>Группировка личных подсобных хозяйств по размеру земельной площади</vt:lpstr>
      <vt:lpstr>Удельный вес используемых сельскохозяйственных угодий в сельскохозяйственных организациях (хозяйствах)</vt:lpstr>
      <vt:lpstr>Структура общей посевной площади под урожай по категориям хозяйств (в процентах от общей посевной площади)</vt:lpstr>
      <vt:lpstr>Структура посевных площадей по видам сельскохозяйственных культур под урожай в хозяйствах всех категорий</vt:lpstr>
      <vt:lpstr>Структура площадей многолетних насаждений  по категориям хозяйств</vt:lpstr>
      <vt:lpstr>Структура площадей по видам многолетних насаждений по категориям хозяйств</vt:lpstr>
      <vt:lpstr>ГРУППИРОВКА СЕЛЬСКОХОЗЯЙСТВЕННЫХ ОРГАНИЗАЦИЙ ПО РАЗМЕРАМ ОБЩЕЙ ПОСЕВНОЙ ПЛОЩАДИ ПОД УРОЖАЙ 2016 ГОДА</vt:lpstr>
      <vt:lpstr>Структура поголовья крупного рогатого скота по категориям хозяйств</vt:lpstr>
      <vt:lpstr>Структура поголовья свиней по категориям хозяйств</vt:lpstr>
      <vt:lpstr>Структура поголовья птицы по категориям хозяйств</vt:lpstr>
      <vt:lpstr>Поголовье сельскохозяйственных животных</vt:lpstr>
      <vt:lpstr>Группировка сельскохозяйственных организаций по поголовью крупного рогатого скота</vt:lpstr>
      <vt:lpstr>Группировка крестьянских (фермерских) хозяйств и индивидуальных предпринимателей по поголовью крупного рогатого скота</vt:lpstr>
      <vt:lpstr>Группировка личных подсобных хозяйств по поголовью крупного рогатого скота</vt:lpstr>
      <vt:lpstr>Обеспеченность сельскохозяйственных организаций  cельскохозяйственной техникой</vt:lpstr>
      <vt:lpstr>Обеспеченность крестьянских (фермерских) хозяйств и индивидуальных предпринимателей сельскохозяйственной техникой</vt:lpstr>
      <vt:lpstr>Обеспеченность сельскохозяйственных организаций объектами инфраструктуры (на 1 июля; в процентах от общего числа хозяйств соответствующей категории)</vt:lpstr>
      <vt:lpstr>Обеспеченность крестьянских (фермерских) хозяйств и индивидуальных  предпринимателей объектами инфраструктуры (на 1 июля; в процентах от общего числа хозяйств соответствующей категории)</vt:lpstr>
      <vt:lpstr>Обеспеченность личных подсобных и других индивидуальных хозяйств  объектами инфраструктуры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P54_KalinichenkoIV</cp:lastModifiedBy>
  <cp:revision>80</cp:revision>
  <dcterms:created xsi:type="dcterms:W3CDTF">2017-11-08T07:48:41Z</dcterms:created>
  <dcterms:modified xsi:type="dcterms:W3CDTF">2017-11-27T02:40:16Z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2017-11-08T00:00:00Z</vt:filetime>
  </property>
</Properties>
</file>